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</p:sldIdLst>
  <p:sldSz cx="9144000" cy="571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A399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A399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A399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A399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A399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A399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A399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A399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2A399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2A399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>
          <a:latin typeface="Arial"/>
          <a:ea typeface="Arial"/>
          <a:cs typeface="Arial"/>
        </a:font>
        <a:srgbClr val="2A399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>
          <a:latin typeface="Arial"/>
          <a:ea typeface="Arial"/>
          <a:cs typeface="Arial"/>
        </a:font>
        <a:srgbClr val="2A399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>
          <a:latin typeface="Arial"/>
          <a:ea typeface="Arial"/>
          <a:cs typeface="Arial"/>
        </a:font>
        <a:srgbClr val="2A3990"/>
      </a:tcTxStyle>
      <a:tcStyle>
        <a:tcBdr>
          <a:left>
            <a:ln w="9525" cap="flat">
              <a:solidFill>
                <a:srgbClr val="9E9E9E"/>
              </a:solidFill>
              <a:prstDash val="solid"/>
              <a:round/>
            </a:ln>
          </a:left>
          <a:right>
            <a:ln w="9525" cap="flat">
              <a:solidFill>
                <a:srgbClr val="9E9E9E"/>
              </a:solidFill>
              <a:prstDash val="solid"/>
              <a:round/>
            </a:ln>
          </a:right>
          <a:top>
            <a:ln w="9525" cap="flat">
              <a:solidFill>
                <a:srgbClr val="9E9E9E"/>
              </a:solidFill>
              <a:prstDash val="solid"/>
              <a:round/>
            </a:ln>
          </a:top>
          <a:bottom>
            <a:ln w="9525" cap="flat">
              <a:solidFill>
                <a:srgbClr val="9E9E9E"/>
              </a:solidFill>
              <a:prstDash val="solid"/>
              <a:round/>
            </a:ln>
          </a:bottom>
          <a:insideH>
            <a:ln w="9525" cap="flat">
              <a:solidFill>
                <a:srgbClr val="9E9E9E"/>
              </a:solidFill>
              <a:prstDash val="solid"/>
              <a:round/>
            </a:ln>
          </a:insideH>
          <a:insideV>
            <a:ln w="9525" cap="flat">
              <a:solidFill>
                <a:srgbClr val="9E9E9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2A39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CD5"/>
          </a:solidFill>
        </a:fill>
      </a:tcStyle>
    </a:wholeTbl>
    <a:band2H>
      <a:tcTxStyle b="def" i="def"/>
      <a:tcStyle>
        <a:tcBdr/>
        <a:fill>
          <a:solidFill>
            <a:srgbClr val="E7E7EB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2A39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CBCF"/>
          </a:solidFill>
        </a:fill>
      </a:tcStyle>
    </a:wholeTbl>
    <a:band2H>
      <a:tcTxStyle b="def" i="def"/>
      <a:tcStyle>
        <a:tcBdr/>
        <a:fill>
          <a:solidFill>
            <a:srgbClr val="EFE7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2A39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ED"/>
          </a:solidFill>
        </a:fill>
      </a:tcStyle>
    </a:wholeTbl>
    <a:band2H>
      <a:tcTxStyle b="def" i="def"/>
      <a:tcStyle>
        <a:tcBdr/>
        <a:fill>
          <a:solidFill>
            <a:srgbClr val="EBEEF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2A39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7EE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2A399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2A3990"/>
              </a:solidFill>
              <a:prstDash val="solid"/>
              <a:round/>
            </a:ln>
          </a:top>
          <a:bottom>
            <a:ln w="25400" cap="flat">
              <a:solidFill>
                <a:srgbClr val="2A39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A3990"/>
              </a:solidFill>
              <a:prstDash val="solid"/>
              <a:round/>
            </a:ln>
          </a:top>
          <a:bottom>
            <a:ln w="25400" cap="flat">
              <a:solidFill>
                <a:srgbClr val="2A399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2A399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CCDB"/>
          </a:solidFill>
        </a:fill>
      </a:tcStyle>
    </a:wholeTbl>
    <a:band2H>
      <a:tcTxStyle b="def" i="def"/>
      <a:tcStyle>
        <a:tcBdr/>
        <a:fill>
          <a:solidFill>
            <a:srgbClr val="E7E7EE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A399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A399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2A399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8" name="Shape 13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>
        <a:latin typeface="+mj-lt"/>
        <a:ea typeface="+mj-ea"/>
        <a:cs typeface="+mj-cs"/>
        <a:sym typeface="Helvetica Neue"/>
      </a:defRPr>
    </a:lvl1pPr>
    <a:lvl2pPr indent="228600" latinLnBrk="0">
      <a:defRPr>
        <a:latin typeface="+mj-lt"/>
        <a:ea typeface="+mj-ea"/>
        <a:cs typeface="+mj-cs"/>
        <a:sym typeface="Helvetica Neue"/>
      </a:defRPr>
    </a:lvl2pPr>
    <a:lvl3pPr indent="457200" latinLnBrk="0">
      <a:defRPr>
        <a:latin typeface="+mj-lt"/>
        <a:ea typeface="+mj-ea"/>
        <a:cs typeface="+mj-cs"/>
        <a:sym typeface="Helvetica Neue"/>
      </a:defRPr>
    </a:lvl3pPr>
    <a:lvl4pPr indent="685800" latinLnBrk="0">
      <a:defRPr>
        <a:latin typeface="+mj-lt"/>
        <a:ea typeface="+mj-ea"/>
        <a:cs typeface="+mj-cs"/>
        <a:sym typeface="Helvetica Neue"/>
      </a:defRPr>
    </a:lvl4pPr>
    <a:lvl5pPr indent="914400" latinLnBrk="0">
      <a:defRPr>
        <a:latin typeface="+mj-lt"/>
        <a:ea typeface="+mj-ea"/>
        <a:cs typeface="+mj-cs"/>
        <a:sym typeface="Helvetica Neue"/>
      </a:defRPr>
    </a:lvl5pPr>
    <a:lvl6pPr indent="1143000" latinLnBrk="0">
      <a:defRPr>
        <a:latin typeface="+mj-lt"/>
        <a:ea typeface="+mj-ea"/>
        <a:cs typeface="+mj-cs"/>
        <a:sym typeface="Helvetica Neue"/>
      </a:defRPr>
    </a:lvl6pPr>
    <a:lvl7pPr indent="1371600" latinLnBrk="0">
      <a:defRPr>
        <a:latin typeface="+mj-lt"/>
        <a:ea typeface="+mj-ea"/>
        <a:cs typeface="+mj-cs"/>
        <a:sym typeface="Helvetica Neue"/>
      </a:defRPr>
    </a:lvl7pPr>
    <a:lvl8pPr indent="1600200" latinLnBrk="0">
      <a:defRPr>
        <a:latin typeface="+mj-lt"/>
        <a:ea typeface="+mj-ea"/>
        <a:cs typeface="+mj-cs"/>
        <a:sym typeface="Helvetica Neue"/>
      </a:defRPr>
    </a:lvl8pPr>
    <a:lvl9pPr indent="1828800" latinLnBrk="0">
      <a:defRPr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slide">
    <p:bg>
      <p:bgPr>
        <a:solidFill>
          <a:srgbClr val="2A39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3"/>
          <p:cNvGrpSpPr/>
          <p:nvPr/>
        </p:nvGrpSpPr>
        <p:grpSpPr>
          <a:xfrm>
            <a:off x="6098378" y="5"/>
            <a:ext cx="3045626" cy="2256168"/>
            <a:chOff x="0" y="0"/>
            <a:chExt cx="3045625" cy="2256167"/>
          </a:xfrm>
        </p:grpSpPr>
        <p:sp>
          <p:nvSpPr>
            <p:cNvPr id="18" name="Shape 18"/>
            <p:cNvSpPr/>
            <p:nvPr/>
          </p:nvSpPr>
          <p:spPr>
            <a:xfrm>
              <a:off x="2030424" y="12"/>
              <a:ext cx="1015201" cy="1127989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9" name="Shape 19"/>
            <p:cNvSpPr/>
            <p:nvPr/>
          </p:nvSpPr>
          <p:spPr>
            <a:xfrm flipH="1">
              <a:off x="1015084" y="0"/>
              <a:ext cx="1015201" cy="1127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0" name="Shape 20"/>
            <p:cNvSpPr/>
            <p:nvPr/>
          </p:nvSpPr>
          <p:spPr>
            <a:xfrm flipH="1" rot="10800000">
              <a:off x="1015209" y="113"/>
              <a:ext cx="1015201" cy="1127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1" name="Shape 21"/>
            <p:cNvSpPr/>
            <p:nvPr/>
          </p:nvSpPr>
          <p:spPr>
            <a:xfrm rot="10800000">
              <a:off x="-1" y="102"/>
              <a:ext cx="1015202" cy="1127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22" name="Shape 22"/>
            <p:cNvSpPr/>
            <p:nvPr/>
          </p:nvSpPr>
          <p:spPr>
            <a:xfrm rot="10800000">
              <a:off x="2030410" y="1128179"/>
              <a:ext cx="1015201" cy="1127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24" name="Shape 24"/>
          <p:cNvSpPr/>
          <p:nvPr>
            <p:ph type="title"/>
          </p:nvPr>
        </p:nvSpPr>
        <p:spPr>
          <a:xfrm>
            <a:off x="598100" y="1972468"/>
            <a:ext cx="8222100" cy="932101"/>
          </a:xfrm>
          <a:prstGeom prst="rect">
            <a:avLst/>
          </a:prstGeom>
        </p:spPr>
        <p:txBody>
          <a:bodyPr anchor="b"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" name="Shape 25"/>
          <p:cNvSpPr/>
          <p:nvPr>
            <p:ph type="body" sz="quarter" idx="1"/>
          </p:nvPr>
        </p:nvSpPr>
        <p:spPr>
          <a:xfrm>
            <a:off x="598088" y="3017679"/>
            <a:ext cx="8222100" cy="480901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100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100">
                <a:solidFill>
                  <a:srgbClr val="FFFFFF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2100">
                <a:solidFill>
                  <a:srgbClr val="FFFFFF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2100">
                <a:solidFill>
                  <a:srgbClr val="FFFFFF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1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/>
          <p:nvPr>
            <p:ph type="sldNum" sz="quarter" idx="2"/>
          </p:nvPr>
        </p:nvSpPr>
        <p:spPr>
          <a:xfrm>
            <a:off x="8672318" y="5219063"/>
            <a:ext cx="336813" cy="335251"/>
          </a:xfrm>
          <a:prstGeom prst="rect">
            <a:avLst/>
          </a:prstGeom>
        </p:spPr>
        <p:txBody>
          <a:bodyPr/>
          <a:lstStyle>
            <a:lvl1pPr>
              <a:defRPr b="0" sz="10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ig number">
    <p:bg>
      <p:bgPr>
        <a:solidFill>
          <a:srgbClr val="2A39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oup 121"/>
          <p:cNvGrpSpPr/>
          <p:nvPr/>
        </p:nvGrpSpPr>
        <p:grpSpPr>
          <a:xfrm>
            <a:off x="6098378" y="5"/>
            <a:ext cx="3045626" cy="2256168"/>
            <a:chOff x="0" y="0"/>
            <a:chExt cx="3045625" cy="2256167"/>
          </a:xfrm>
        </p:grpSpPr>
        <p:sp>
          <p:nvSpPr>
            <p:cNvPr id="116" name="Shape 116"/>
            <p:cNvSpPr/>
            <p:nvPr/>
          </p:nvSpPr>
          <p:spPr>
            <a:xfrm>
              <a:off x="2030424" y="12"/>
              <a:ext cx="1015201" cy="1127989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1015084" y="0"/>
              <a:ext cx="1015201" cy="1127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8" name="Shape 118"/>
            <p:cNvSpPr/>
            <p:nvPr/>
          </p:nvSpPr>
          <p:spPr>
            <a:xfrm flipH="1" rot="10800000">
              <a:off x="1015209" y="113"/>
              <a:ext cx="1015201" cy="1127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19" name="Shape 119"/>
            <p:cNvSpPr/>
            <p:nvPr/>
          </p:nvSpPr>
          <p:spPr>
            <a:xfrm rot="10800000">
              <a:off x="-1" y="102"/>
              <a:ext cx="1015202" cy="1127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120" name="Shape 120"/>
            <p:cNvSpPr/>
            <p:nvPr/>
          </p:nvSpPr>
          <p:spPr>
            <a:xfrm rot="10800000">
              <a:off x="2030410" y="1128179"/>
              <a:ext cx="1015201" cy="1127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122" name="Shape 122"/>
          <p:cNvSpPr/>
          <p:nvPr>
            <p:ph type="title"/>
          </p:nvPr>
        </p:nvSpPr>
        <p:spPr>
          <a:xfrm>
            <a:off x="311699" y="1395611"/>
            <a:ext cx="8520602" cy="2256301"/>
          </a:xfrm>
          <a:prstGeom prst="rect">
            <a:avLst/>
          </a:prstGeom>
        </p:spPr>
        <p:txBody>
          <a:bodyPr/>
          <a:lstStyle>
            <a:lvl1pPr algn="ctr">
              <a:defRPr sz="120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3" name="Shape 123"/>
          <p:cNvSpPr/>
          <p:nvPr>
            <p:ph type="body" sz="half" idx="1"/>
          </p:nvPr>
        </p:nvSpPr>
        <p:spPr>
          <a:xfrm>
            <a:off x="311699" y="3743583"/>
            <a:ext cx="8520602" cy="1424401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  <a:lvl2pPr algn="ctr">
              <a:defRPr>
                <a:solidFill>
                  <a:srgbClr val="FFFFFF"/>
                </a:solidFill>
              </a:defRPr>
            </a:lvl2pPr>
            <a:lvl3pPr algn="ctr">
              <a:defRPr>
                <a:solidFill>
                  <a:srgbClr val="FFFFFF"/>
                </a:solidFill>
              </a:defRPr>
            </a:lvl3pPr>
            <a:lvl4pPr algn="ctr">
              <a:defRPr>
                <a:solidFill>
                  <a:srgbClr val="FFFFFF"/>
                </a:solidFill>
              </a:defRPr>
            </a:lvl4pPr>
            <a:lvl5pPr algn="ctr"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4" name="Shape 124"/>
          <p:cNvSpPr/>
          <p:nvPr>
            <p:ph type="sldNum" sz="quarter" idx="2"/>
          </p:nvPr>
        </p:nvSpPr>
        <p:spPr>
          <a:xfrm>
            <a:off x="8672318" y="5219063"/>
            <a:ext cx="336813" cy="335251"/>
          </a:xfrm>
          <a:prstGeom prst="rect">
            <a:avLst/>
          </a:prstGeom>
        </p:spPr>
        <p:txBody>
          <a:bodyPr/>
          <a:lstStyle>
            <a:lvl1pPr>
              <a:defRPr b="0" sz="10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sldNum" sz="quarter" idx="2"/>
          </p:nvPr>
        </p:nvSpPr>
        <p:spPr>
          <a:xfrm>
            <a:off x="8672318" y="5219063"/>
            <a:ext cx="336813" cy="335251"/>
          </a:xfrm>
          <a:prstGeom prst="rect">
            <a:avLst/>
          </a:prstGeom>
        </p:spPr>
        <p:txBody>
          <a:bodyPr/>
          <a:lstStyle>
            <a:lvl1pPr>
              <a:defRPr b="0" sz="1000">
                <a:solidFill>
                  <a:srgbClr val="43434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">
    <p:bg>
      <p:bgPr>
        <a:solidFill>
          <a:srgbClr val="2A39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8"/>
          <p:cNvGrpSpPr/>
          <p:nvPr/>
        </p:nvGrpSpPr>
        <p:grpSpPr>
          <a:xfrm>
            <a:off x="6098378" y="5"/>
            <a:ext cx="3045626" cy="2256168"/>
            <a:chOff x="0" y="0"/>
            <a:chExt cx="3045625" cy="2256167"/>
          </a:xfrm>
        </p:grpSpPr>
        <p:sp>
          <p:nvSpPr>
            <p:cNvPr id="33" name="Shape 33"/>
            <p:cNvSpPr/>
            <p:nvPr/>
          </p:nvSpPr>
          <p:spPr>
            <a:xfrm>
              <a:off x="2030424" y="12"/>
              <a:ext cx="1015201" cy="1127989"/>
            </a:xfrm>
            <a:prstGeom prst="rect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4" name="Shape 34"/>
            <p:cNvSpPr/>
            <p:nvPr/>
          </p:nvSpPr>
          <p:spPr>
            <a:xfrm flipH="1">
              <a:off x="1015084" y="0"/>
              <a:ext cx="1015201" cy="1127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5" name="Shape 35"/>
            <p:cNvSpPr/>
            <p:nvPr/>
          </p:nvSpPr>
          <p:spPr>
            <a:xfrm flipH="1" rot="10800000">
              <a:off x="1015209" y="113"/>
              <a:ext cx="1015201" cy="1127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6" name="Shape 36"/>
            <p:cNvSpPr/>
            <p:nvPr/>
          </p:nvSpPr>
          <p:spPr>
            <a:xfrm rot="10800000">
              <a:off x="-1" y="102"/>
              <a:ext cx="1015202" cy="1127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7" name="Shape 37"/>
            <p:cNvSpPr/>
            <p:nvPr/>
          </p:nvSpPr>
          <p:spPr>
            <a:xfrm rot="10800000">
              <a:off x="2030410" y="1128179"/>
              <a:ext cx="1015201" cy="1127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39" name="Shape 39"/>
          <p:cNvSpPr/>
          <p:nvPr>
            <p:ph type="title"/>
          </p:nvPr>
        </p:nvSpPr>
        <p:spPr>
          <a:xfrm>
            <a:off x="598100" y="2391496"/>
            <a:ext cx="8222100" cy="932100"/>
          </a:xfrm>
          <a:prstGeom prst="rect">
            <a:avLst/>
          </a:prstGeom>
        </p:spPr>
        <p:txBody>
          <a:bodyPr anchor="ctr"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sldNum" sz="quarter" idx="2"/>
          </p:nvPr>
        </p:nvSpPr>
        <p:spPr>
          <a:xfrm>
            <a:off x="8672318" y="5219063"/>
            <a:ext cx="336813" cy="335251"/>
          </a:xfrm>
          <a:prstGeom prst="rect">
            <a:avLst/>
          </a:prstGeom>
        </p:spPr>
        <p:txBody>
          <a:bodyPr/>
          <a:lstStyle>
            <a:lvl1pPr>
              <a:defRPr b="0" sz="10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hape 4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sz="half" idx="1"/>
          </p:nvPr>
        </p:nvSpPr>
        <p:spPr>
          <a:xfrm>
            <a:off x="311699" y="1366637"/>
            <a:ext cx="3999902" cy="3710101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body" sz="half" idx="13"/>
          </p:nvPr>
        </p:nvSpPr>
        <p:spPr>
          <a:xfrm>
            <a:off x="4832399" y="1366638"/>
            <a:ext cx="3999902" cy="3710100"/>
          </a:xfrm>
          <a:prstGeom prst="rect">
            <a:avLst/>
          </a:prstGeom>
        </p:spPr>
        <p:txBody>
          <a:bodyPr/>
          <a:lstStyle/>
          <a:p>
            <a:pPr>
              <a:defRPr sz="1400"/>
            </a:pPr>
          </a:p>
        </p:txBody>
      </p:sp>
      <p:sp>
        <p:nvSpPr>
          <p:cNvPr id="59" name="Shape 59"/>
          <p:cNvSpPr/>
          <p:nvPr>
            <p:ph type="sldNum" sz="quarter" idx="2"/>
          </p:nvPr>
        </p:nvSpPr>
        <p:spPr>
          <a:xfrm>
            <a:off x="8644065" y="5206363"/>
            <a:ext cx="365066" cy="3606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3434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sldNum" sz="quarter" idx="2"/>
          </p:nvPr>
        </p:nvSpPr>
        <p:spPr>
          <a:xfrm>
            <a:off x="8644065" y="5206363"/>
            <a:ext cx="365066" cy="3606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3434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type="title"/>
          </p:nvPr>
        </p:nvSpPr>
        <p:spPr>
          <a:xfrm>
            <a:off x="311699" y="617333"/>
            <a:ext cx="2808001" cy="839701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75" name="Shape 75"/>
          <p:cNvSpPr/>
          <p:nvPr>
            <p:ph type="body" sz="quarter" idx="1"/>
          </p:nvPr>
        </p:nvSpPr>
        <p:spPr>
          <a:xfrm>
            <a:off x="311699" y="1628670"/>
            <a:ext cx="2808001" cy="3447901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xfrm>
            <a:off x="8644065" y="5206363"/>
            <a:ext cx="365066" cy="3606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43434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Main point">
    <p:bg>
      <p:bgPr>
        <a:solidFill>
          <a:schemeClr val="accent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8"/>
          <p:cNvGrpSpPr/>
          <p:nvPr/>
        </p:nvGrpSpPr>
        <p:grpSpPr>
          <a:xfrm>
            <a:off x="6098378" y="5"/>
            <a:ext cx="3045626" cy="2256168"/>
            <a:chOff x="0" y="0"/>
            <a:chExt cx="3045625" cy="2256167"/>
          </a:xfrm>
        </p:grpSpPr>
        <p:sp>
          <p:nvSpPr>
            <p:cNvPr id="83" name="Shape 83"/>
            <p:cNvSpPr/>
            <p:nvPr/>
          </p:nvSpPr>
          <p:spPr>
            <a:xfrm>
              <a:off x="2030424" y="12"/>
              <a:ext cx="1015201" cy="1127989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4" name="Shape 84"/>
            <p:cNvSpPr/>
            <p:nvPr/>
          </p:nvSpPr>
          <p:spPr>
            <a:xfrm flipH="1">
              <a:off x="1015084" y="0"/>
              <a:ext cx="1015201" cy="1127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5" name="Shape 85"/>
            <p:cNvSpPr/>
            <p:nvPr/>
          </p:nvSpPr>
          <p:spPr>
            <a:xfrm flipH="1" rot="10800000">
              <a:off x="1015209" y="113"/>
              <a:ext cx="1015201" cy="1127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6" name="Shape 86"/>
            <p:cNvSpPr/>
            <p:nvPr/>
          </p:nvSpPr>
          <p:spPr>
            <a:xfrm rot="10800000">
              <a:off x="-1" y="102"/>
              <a:ext cx="1015202" cy="1127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87" name="Shape 87"/>
            <p:cNvSpPr/>
            <p:nvPr/>
          </p:nvSpPr>
          <p:spPr>
            <a:xfrm rot="10800000">
              <a:off x="2030410" y="1128179"/>
              <a:ext cx="1015201" cy="1127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89" name="Shape 89"/>
          <p:cNvSpPr/>
          <p:nvPr>
            <p:ph type="title"/>
          </p:nvPr>
        </p:nvSpPr>
        <p:spPr>
          <a:xfrm>
            <a:off x="490250" y="584833"/>
            <a:ext cx="5618701" cy="4545301"/>
          </a:xfrm>
          <a:prstGeom prst="rect">
            <a:avLst/>
          </a:prstGeom>
        </p:spPr>
        <p:txBody>
          <a:bodyPr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0" name="Shape 90"/>
          <p:cNvSpPr/>
          <p:nvPr>
            <p:ph type="sldNum" sz="quarter" idx="2"/>
          </p:nvPr>
        </p:nvSpPr>
        <p:spPr>
          <a:xfrm>
            <a:off x="8644065" y="5206363"/>
            <a:ext cx="365066" cy="360651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/>
        </p:nvSpPr>
        <p:spPr>
          <a:xfrm>
            <a:off x="4572000" y="-194"/>
            <a:ext cx="4572000" cy="5715001"/>
          </a:xfrm>
          <a:prstGeom prst="rect">
            <a:avLst/>
          </a:prstGeom>
          <a:solidFill>
            <a:srgbClr val="2A3990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00000"/>
                </a:solidFill>
              </a:defRPr>
            </a:pPr>
          </a:p>
        </p:txBody>
      </p:sp>
      <p:sp>
        <p:nvSpPr>
          <p:cNvPr id="98" name="Shape 98"/>
          <p:cNvSpPr/>
          <p:nvPr>
            <p:ph type="title"/>
          </p:nvPr>
        </p:nvSpPr>
        <p:spPr>
          <a:xfrm>
            <a:off x="265500" y="1279000"/>
            <a:ext cx="4045200" cy="1738200"/>
          </a:xfrm>
          <a:prstGeom prst="rect">
            <a:avLst/>
          </a:prstGeom>
        </p:spPr>
        <p:txBody>
          <a:bodyPr/>
          <a:lstStyle>
            <a:lvl1pPr algn="ctr"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99" name="Shape 99"/>
          <p:cNvSpPr/>
          <p:nvPr>
            <p:ph type="body" sz="quarter" idx="1"/>
          </p:nvPr>
        </p:nvSpPr>
        <p:spPr>
          <a:xfrm>
            <a:off x="265500" y="3076667"/>
            <a:ext cx="4045200" cy="14103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100"/>
            </a:lvl1pPr>
            <a:lvl2pPr algn="ctr">
              <a:lnSpc>
                <a:spcPct val="100000"/>
              </a:lnSpc>
              <a:spcBef>
                <a:spcPts val="0"/>
              </a:spcBef>
              <a:defRPr sz="2100"/>
            </a:lvl2pPr>
            <a:lvl3pPr algn="ctr">
              <a:lnSpc>
                <a:spcPct val="100000"/>
              </a:lnSpc>
              <a:spcBef>
                <a:spcPts val="0"/>
              </a:spcBef>
              <a:defRPr sz="2100"/>
            </a:lvl3pPr>
            <a:lvl4pPr algn="ctr">
              <a:lnSpc>
                <a:spcPct val="100000"/>
              </a:lnSpc>
              <a:spcBef>
                <a:spcPts val="0"/>
              </a:spcBef>
              <a:defRPr sz="2100"/>
            </a:lvl4pPr>
            <a:lvl5pPr algn="ctr">
              <a:lnSpc>
                <a:spcPct val="100000"/>
              </a:lnSpc>
              <a:spcBef>
                <a:spcPts val="0"/>
              </a:spcBef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hape 100"/>
          <p:cNvSpPr/>
          <p:nvPr>
            <p:ph type="body" sz="half" idx="13"/>
          </p:nvPr>
        </p:nvSpPr>
        <p:spPr>
          <a:xfrm>
            <a:off x="4939500" y="804665"/>
            <a:ext cx="3837000" cy="4105802"/>
          </a:xfrm>
          <a:prstGeom prst="rect">
            <a:avLst/>
          </a:prstGeom>
        </p:spPr>
        <p:txBody>
          <a:bodyPr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1" name="Shape 101"/>
          <p:cNvSpPr/>
          <p:nvPr>
            <p:ph type="sldNum" sz="quarter" idx="2"/>
          </p:nvPr>
        </p:nvSpPr>
        <p:spPr>
          <a:xfrm>
            <a:off x="8726291" y="5303286"/>
            <a:ext cx="379192" cy="386051"/>
          </a:xfrm>
          <a:prstGeom prst="rect">
            <a:avLst/>
          </a:prstGeom>
        </p:spPr>
        <p:txBody>
          <a:bodyPr/>
          <a:lstStyle>
            <a:lvl1pPr>
              <a:defRPr b="0" sz="13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type="body" sz="quarter" idx="1"/>
          </p:nvPr>
        </p:nvSpPr>
        <p:spPr>
          <a:xfrm>
            <a:off x="319499" y="4700637"/>
            <a:ext cx="5998802" cy="6654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</a:lvl1pPr>
            <a:lvl2pPr>
              <a:lnSpc>
                <a:spcPct val="100000"/>
              </a:lnSpc>
              <a:spcBef>
                <a:spcPts val="0"/>
              </a:spcBef>
            </a:lvl2pPr>
            <a:lvl3pPr>
              <a:lnSpc>
                <a:spcPct val="100000"/>
              </a:lnSpc>
              <a:spcBef>
                <a:spcPts val="0"/>
              </a:spcBef>
            </a:lvl3pPr>
            <a:lvl4pPr>
              <a:lnSpc>
                <a:spcPct val="100000"/>
              </a:lnSpc>
              <a:spcBef>
                <a:spcPts val="0"/>
              </a:spcBef>
            </a:lvl4pPr>
            <a:lvl5pPr>
              <a:lnSpc>
                <a:spcPct val="100000"/>
              </a:lnSpc>
              <a:spcBef>
                <a:spcPts val="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Shape 109"/>
          <p:cNvSpPr/>
          <p:nvPr>
            <p:ph type="sldNum" sz="quarter" idx="2"/>
          </p:nvPr>
        </p:nvSpPr>
        <p:spPr>
          <a:xfrm>
            <a:off x="8672318" y="5219063"/>
            <a:ext cx="336813" cy="335251"/>
          </a:xfrm>
          <a:prstGeom prst="rect">
            <a:avLst/>
          </a:prstGeom>
        </p:spPr>
        <p:txBody>
          <a:bodyPr/>
          <a:lstStyle>
            <a:lvl1pPr>
              <a:defRPr b="0" sz="1000">
                <a:solidFill>
                  <a:srgbClr val="43434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7"/>
          <p:cNvGrpSpPr/>
          <p:nvPr/>
        </p:nvGrpSpPr>
        <p:grpSpPr>
          <a:xfrm>
            <a:off x="0" y="4337365"/>
            <a:ext cx="9144000" cy="1377681"/>
            <a:chOff x="0" y="0"/>
            <a:chExt cx="9144000" cy="1377679"/>
          </a:xfrm>
        </p:grpSpPr>
        <p:sp>
          <p:nvSpPr>
            <p:cNvPr id="2" name="Shape 2"/>
            <p:cNvSpPr/>
            <p:nvPr/>
          </p:nvSpPr>
          <p:spPr>
            <a:xfrm>
              <a:off x="8154895" y="0"/>
              <a:ext cx="989101" cy="1097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3" name="Shape 3"/>
            <p:cNvSpPr/>
            <p:nvPr/>
          </p:nvSpPr>
          <p:spPr>
            <a:xfrm flipH="1">
              <a:off x="6181161" y="0"/>
              <a:ext cx="989101" cy="1097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4" name="Shape 4"/>
            <p:cNvSpPr/>
            <p:nvPr/>
          </p:nvSpPr>
          <p:spPr>
            <a:xfrm>
              <a:off x="7170273" y="0"/>
              <a:ext cx="989101" cy="1097656"/>
            </a:xfrm>
            <a:prstGeom prst="rect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5" name="Shape 5"/>
            <p:cNvSpPr/>
            <p:nvPr/>
          </p:nvSpPr>
          <p:spPr>
            <a:xfrm rot="10800000">
              <a:off x="8154757" y="14"/>
              <a:ext cx="989101" cy="1097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  <p:sp>
          <p:nvSpPr>
            <p:cNvPr id="6" name="Shape 6"/>
            <p:cNvSpPr/>
            <p:nvPr/>
          </p:nvSpPr>
          <p:spPr>
            <a:xfrm>
              <a:off x="0" y="1097682"/>
              <a:ext cx="9144000" cy="279998"/>
            </a:xfrm>
            <a:prstGeom prst="rect">
              <a:avLst/>
            </a:prstGeom>
            <a:solidFill>
              <a:srgbClr val="2A399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8" name="Shape 8"/>
          <p:cNvSpPr/>
          <p:nvPr>
            <p:ph type="title"/>
          </p:nvPr>
        </p:nvSpPr>
        <p:spPr>
          <a:xfrm>
            <a:off x="311699" y="455554"/>
            <a:ext cx="8520602" cy="6753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311699" y="1366526"/>
            <a:ext cx="8520602" cy="3710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" name="Shape 10"/>
          <p:cNvSpPr/>
          <p:nvPr>
            <p:ph type="sldNum" sz="quarter" idx="2"/>
          </p:nvPr>
        </p:nvSpPr>
        <p:spPr>
          <a:xfrm>
            <a:off x="8644059" y="5369745"/>
            <a:ext cx="365066" cy="360651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spAutoFit/>
          </a:bodyPr>
          <a:lstStyle>
            <a:lvl1pPr algn="r">
              <a:defRPr b="1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11" name="image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64175" y="3381699"/>
            <a:ext cx="1979826" cy="954275"/>
          </a:xfrm>
          <a:prstGeom prst="rect">
            <a:avLst/>
          </a:prstGeom>
          <a:ln w="12700">
            <a:miter lim="400000"/>
          </a:ln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rgbClr val="2A3990"/>
          </a:solidFill>
          <a:uFillTx/>
          <a:latin typeface="Roboto"/>
          <a:ea typeface="Roboto"/>
          <a:cs typeface="Roboto"/>
          <a:sym typeface="Roboto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rgbClr val="2A3990"/>
          </a:solidFill>
          <a:uFillTx/>
          <a:latin typeface="Roboto"/>
          <a:ea typeface="Roboto"/>
          <a:cs typeface="Roboto"/>
          <a:sym typeface="Roboto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rgbClr val="2A3990"/>
          </a:solidFill>
          <a:uFillTx/>
          <a:latin typeface="Roboto"/>
          <a:ea typeface="Roboto"/>
          <a:cs typeface="Roboto"/>
          <a:sym typeface="Roboto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rgbClr val="2A3990"/>
          </a:solidFill>
          <a:uFillTx/>
          <a:latin typeface="Roboto"/>
          <a:ea typeface="Roboto"/>
          <a:cs typeface="Roboto"/>
          <a:sym typeface="Roboto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rgbClr val="2A3990"/>
          </a:solidFill>
          <a:uFillTx/>
          <a:latin typeface="Roboto"/>
          <a:ea typeface="Roboto"/>
          <a:cs typeface="Roboto"/>
          <a:sym typeface="Roboto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rgbClr val="2A3990"/>
          </a:solidFill>
          <a:uFillTx/>
          <a:latin typeface="Roboto"/>
          <a:ea typeface="Roboto"/>
          <a:cs typeface="Roboto"/>
          <a:sym typeface="Roboto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rgbClr val="2A3990"/>
          </a:solidFill>
          <a:uFillTx/>
          <a:latin typeface="Roboto"/>
          <a:ea typeface="Roboto"/>
          <a:cs typeface="Roboto"/>
          <a:sym typeface="Roboto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rgbClr val="2A3990"/>
          </a:solidFill>
          <a:uFillTx/>
          <a:latin typeface="Roboto"/>
          <a:ea typeface="Roboto"/>
          <a:cs typeface="Roboto"/>
          <a:sym typeface="Roboto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ln>
            <a:noFill/>
          </a:ln>
          <a:solidFill>
            <a:srgbClr val="2A3990"/>
          </a:solidFill>
          <a:uFillTx/>
          <a:latin typeface="Roboto"/>
          <a:ea typeface="Roboto"/>
          <a:cs typeface="Roboto"/>
          <a:sym typeface="Roboto"/>
        </a:defRPr>
      </a:lvl9pPr>
    </p:titleStyle>
    <p:bodyStyle>
      <a:lvl1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434343"/>
          </a:solidFill>
          <a:uFillTx/>
          <a:latin typeface="Roboto"/>
          <a:ea typeface="Roboto"/>
          <a:cs typeface="Roboto"/>
          <a:sym typeface="Roboto"/>
        </a:defRPr>
      </a:lvl1pPr>
      <a:lvl2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434343"/>
          </a:solidFill>
          <a:uFillTx/>
          <a:latin typeface="Roboto"/>
          <a:ea typeface="Roboto"/>
          <a:cs typeface="Roboto"/>
          <a:sym typeface="Roboto"/>
        </a:defRPr>
      </a:lvl2pPr>
      <a:lvl3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434343"/>
          </a:solidFill>
          <a:uFillTx/>
          <a:latin typeface="Roboto"/>
          <a:ea typeface="Roboto"/>
          <a:cs typeface="Roboto"/>
          <a:sym typeface="Roboto"/>
        </a:defRPr>
      </a:lvl3pPr>
      <a:lvl4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434343"/>
          </a:solidFill>
          <a:uFillTx/>
          <a:latin typeface="Roboto"/>
          <a:ea typeface="Roboto"/>
          <a:cs typeface="Roboto"/>
          <a:sym typeface="Roboto"/>
        </a:defRPr>
      </a:lvl4pPr>
      <a:lvl5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434343"/>
          </a:solidFill>
          <a:uFillTx/>
          <a:latin typeface="Roboto"/>
          <a:ea typeface="Roboto"/>
          <a:cs typeface="Roboto"/>
          <a:sym typeface="Roboto"/>
        </a:defRPr>
      </a:lvl5pPr>
      <a:lvl6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434343"/>
          </a:solidFill>
          <a:uFillTx/>
          <a:latin typeface="Roboto"/>
          <a:ea typeface="Roboto"/>
          <a:cs typeface="Roboto"/>
          <a:sym typeface="Roboto"/>
        </a:defRPr>
      </a:lvl6pPr>
      <a:lvl7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434343"/>
          </a:solidFill>
          <a:uFillTx/>
          <a:latin typeface="Roboto"/>
          <a:ea typeface="Roboto"/>
          <a:cs typeface="Roboto"/>
          <a:sym typeface="Roboto"/>
        </a:defRPr>
      </a:lvl7pPr>
      <a:lvl8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434343"/>
          </a:solidFill>
          <a:uFillTx/>
          <a:latin typeface="Roboto"/>
          <a:ea typeface="Roboto"/>
          <a:cs typeface="Roboto"/>
          <a:sym typeface="Roboto"/>
        </a:defRPr>
      </a:lvl8pPr>
      <a:lvl9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434343"/>
          </a:solidFill>
          <a:uFillTx/>
          <a:latin typeface="Roboto"/>
          <a:ea typeface="Roboto"/>
          <a:cs typeface="Roboto"/>
          <a:sym typeface="Roboto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boto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mailto:lhuff@secure-innovations.net" TargetMode="Externa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hyperlink" Target="https://github.com/lehuff/BSides_Philly" TargetMode="Externa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18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Relationship Id="rId3" Type="http://schemas.openxmlformats.org/officeDocument/2006/relationships/image" Target="../media/image18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21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3" Type="http://schemas.openxmlformats.org/officeDocument/2006/relationships/image" Target="../media/image18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23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24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25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26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Relationship Id="rId3" Type="http://schemas.openxmlformats.org/officeDocument/2006/relationships/image" Target="../media/image27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3" Type="http://schemas.openxmlformats.org/officeDocument/2006/relationships/image" Target="../media/image1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jbremer.org/vmcloak3/" TargetMode="External"/><Relationship Id="rId3" Type="http://schemas.openxmlformats.org/officeDocument/2006/relationships/hyperlink" Target="https://github.com/jbremer/vmcloak" TargetMode="Externa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a0rtega/pafish" TargetMode="Externa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developer.microsoft.com/en-us/microsoft-edge/tools/vms/" TargetMode="External"/><Relationship Id="rId3" Type="http://schemas.openxmlformats.org/officeDocument/2006/relationships/image" Target="../media/image30.png"/><Relationship Id="rId4" Type="http://schemas.openxmlformats.org/officeDocument/2006/relationships/image" Target="../media/image1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primalsecurity.net/" TargetMode="External"/><Relationship Id="rId3" Type="http://schemas.openxmlformats.org/officeDocument/2006/relationships/hyperlink" Target="https://infosecspeakeasy.org/" TargetMode="External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mailto:lhuff@secure-innovations.net" TargetMode="External"/><Relationship Id="rId3" Type="http://schemas.openxmlformats.org/officeDocument/2006/relationships/image" Target="../media/image40.png"/><Relationship Id="rId4" Type="http://schemas.openxmlformats.org/officeDocument/2006/relationships/image" Target="../media/image1.jpeg"/><Relationship Id="rId5" Type="http://schemas.openxmlformats.org/officeDocument/2006/relationships/hyperlink" Target="https://github.com/lehuff/BSides_Philly" TargetMode="Externa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title"/>
          </p:nvPr>
        </p:nvSpPr>
        <p:spPr>
          <a:xfrm>
            <a:off x="76199" y="1255625"/>
            <a:ext cx="4501802" cy="1994700"/>
          </a:xfrm>
          <a:prstGeom prst="rect">
            <a:avLst/>
          </a:prstGeom>
        </p:spPr>
        <p:txBody>
          <a:bodyPr anchor="ctr"/>
          <a:lstStyle/>
          <a:p>
            <a:pPr algn="l">
              <a:defRPr sz="2800">
                <a:solidFill>
                  <a:srgbClr val="434343"/>
                </a:solidFill>
              </a:defRPr>
            </a:pPr>
            <a:r>
              <a:t>Cuckoo Sandbox and</a:t>
            </a:r>
          </a:p>
          <a:p>
            <a:pPr algn="l">
              <a:defRPr sz="2800">
                <a:solidFill>
                  <a:srgbClr val="434343"/>
                </a:solidFill>
              </a:defRPr>
            </a:pPr>
            <a:r>
              <a:t>Dynamic Malware Analysis</a:t>
            </a:r>
          </a:p>
        </p:txBody>
      </p:sp>
      <p:sp>
        <p:nvSpPr>
          <p:cNvPr id="141" name="Shape 141"/>
          <p:cNvSpPr/>
          <p:nvPr/>
        </p:nvSpPr>
        <p:spPr>
          <a:xfrm>
            <a:off x="152400" y="4528499"/>
            <a:ext cx="2112592" cy="1186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9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Presentation by:</a:t>
            </a:r>
            <a:endParaRPr>
              <a:solidFill>
                <a:srgbClr val="000000"/>
              </a:solidFill>
            </a:endParaRPr>
          </a:p>
          <a:p>
            <a:pPr>
              <a:defRPr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Lane Huff</a:t>
            </a:r>
            <a:endParaRPr>
              <a:solidFill>
                <a:srgbClr val="000000"/>
              </a:solidFill>
            </a:endParaRPr>
          </a:p>
          <a:p>
            <a:pPr>
              <a:defRPr sz="1100" u="sng">
                <a:solidFill>
                  <a:schemeClr val="accent5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lhuff@secure-innovations.net</a:t>
            </a:r>
            <a:endParaRPr>
              <a:solidFill>
                <a:srgbClr val="000000"/>
              </a:solidFill>
            </a:endParaRPr>
          </a:p>
          <a:p>
            <a:pPr>
              <a:defRPr sz="11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Twitter: @skankinmonkey</a:t>
            </a:r>
            <a:endParaRPr>
              <a:solidFill>
                <a:srgbClr val="000000"/>
              </a:solidFill>
            </a:endParaRPr>
          </a:p>
          <a:p>
            <a:pPr>
              <a:defRPr>
                <a:solidFill>
                  <a:srgbClr val="000000"/>
                </a:solidFill>
              </a:defRPr>
            </a:pPr>
            <a:endParaRPr sz="1100">
              <a:solidFill>
                <a:srgbClr val="43434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image0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00754" y="842874"/>
            <a:ext cx="1914525" cy="2712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image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45150" y="4805448"/>
            <a:ext cx="1513501" cy="729500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Shape 144"/>
          <p:cNvSpPr/>
          <p:nvPr>
            <p:ph type="body" sz="quarter" idx="1"/>
          </p:nvPr>
        </p:nvSpPr>
        <p:spPr>
          <a:xfrm>
            <a:off x="4744749" y="3859924"/>
            <a:ext cx="4247101" cy="1159801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15000"/>
              </a:lnSpc>
              <a:spcBef>
                <a:spcPts val="1600"/>
              </a:spcBef>
              <a:defRPr sz="2000">
                <a:solidFill>
                  <a:srgbClr val="C9DAF8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/>
            <a:r>
              <a:t>… Or am I “Cuckoo for Malware?”</a:t>
            </a:r>
          </a:p>
        </p:txBody>
      </p:sp>
      <p:sp>
        <p:nvSpPr>
          <p:cNvPr id="145" name="Shape 145"/>
          <p:cNvSpPr/>
          <p:nvPr/>
        </p:nvSpPr>
        <p:spPr>
          <a:xfrm>
            <a:off x="7225849" y="3494699"/>
            <a:ext cx="1182301" cy="2565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600">
                <a:solidFill>
                  <a:srgbClr val="000000"/>
                </a:solidFill>
              </a:defRPr>
            </a:lvl1pPr>
          </a:lstStyle>
          <a:p>
            <a:pPr/>
            <a:r>
              <a:t>Google Images</a:t>
            </a:r>
          </a:p>
        </p:txBody>
      </p:sp>
      <p:sp>
        <p:nvSpPr>
          <p:cNvPr id="146" name="Shape 146"/>
          <p:cNvSpPr/>
          <p:nvPr>
            <p:ph type="sldNum" sz="quarter" idx="2"/>
          </p:nvPr>
        </p:nvSpPr>
        <p:spPr>
          <a:xfrm>
            <a:off x="8818112" y="5303286"/>
            <a:ext cx="287371" cy="3860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7" name="Shape 147"/>
          <p:cNvSpPr/>
          <p:nvPr/>
        </p:nvSpPr>
        <p:spPr>
          <a:xfrm>
            <a:off x="209950" y="4295413"/>
            <a:ext cx="3708237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Slides: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5" invalidUrl="" action="" tgtFrame="" tooltip="" history="1" highlightClick="0" endSnd="0"/>
              </a:rPr>
              <a:t>https://github.com/lehuff/BSides_Philly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title"/>
          </p:nvPr>
        </p:nvSpPr>
        <p:spPr>
          <a:xfrm>
            <a:off x="457200" y="417771"/>
            <a:ext cx="8229600" cy="669001"/>
          </a:xfrm>
          <a:prstGeom prst="rect">
            <a:avLst/>
          </a:prstGeom>
          <a:solidFill>
            <a:srgbClr val="EFEFEF"/>
          </a:solidFill>
        </p:spPr>
        <p:txBody>
          <a:bodyPr anchor="ctr"/>
          <a:lstStyle>
            <a:lvl1pPr>
              <a:lnSpc>
                <a:spcPct val="115000"/>
              </a:lnSpc>
              <a:defRPr b="1"/>
            </a:lvl1pPr>
          </a:lstStyle>
          <a:p>
            <a:pPr/>
            <a:r>
              <a:t>Static Analysis</a:t>
            </a:r>
          </a:p>
        </p:txBody>
      </p:sp>
      <p:sp>
        <p:nvSpPr>
          <p:cNvPr id="187" name="Shape 187"/>
          <p:cNvSpPr/>
          <p:nvPr>
            <p:ph type="body" sz="quarter" idx="1"/>
          </p:nvPr>
        </p:nvSpPr>
        <p:spPr>
          <a:xfrm>
            <a:off x="464100" y="4482624"/>
            <a:ext cx="5373300" cy="312301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700"/>
            </a:lvl1pPr>
          </a:lstStyle>
          <a:p>
            <a:pPr/>
            <a:r>
              <a:t>http://www.darkreading.com/vulnerabilities---threats/spymel-is-latest-example-of-attackers-using-signed-malware-/d/d-id/1323805</a:t>
            </a:r>
          </a:p>
        </p:txBody>
      </p:sp>
      <p:pic>
        <p:nvPicPr>
          <p:cNvPr id="188" name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01512" y="1195711"/>
            <a:ext cx="4391026" cy="657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image0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9712" y="1885700"/>
            <a:ext cx="4505326" cy="114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image0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165075" y="3270086"/>
            <a:ext cx="4610101" cy="942976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Shape 191"/>
          <p:cNvSpPr/>
          <p:nvPr>
            <p:ph type="sldNum" sz="quarter" idx="2"/>
          </p:nvPr>
        </p:nvSpPr>
        <p:spPr>
          <a:xfrm>
            <a:off x="8644059" y="5369745"/>
            <a:ext cx="365066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title"/>
          </p:nvPr>
        </p:nvSpPr>
        <p:spPr>
          <a:xfrm>
            <a:off x="457200" y="417771"/>
            <a:ext cx="8229600" cy="669001"/>
          </a:xfrm>
          <a:prstGeom prst="rect">
            <a:avLst/>
          </a:prstGeom>
          <a:solidFill>
            <a:srgbClr val="EFEFEF"/>
          </a:solidFill>
        </p:spPr>
        <p:txBody>
          <a:bodyPr anchor="ctr"/>
          <a:lstStyle>
            <a:lvl1pPr>
              <a:lnSpc>
                <a:spcPct val="115000"/>
              </a:lnSpc>
              <a:defRPr b="1"/>
            </a:lvl1pPr>
          </a:lstStyle>
          <a:p>
            <a:pPr/>
            <a:r>
              <a:t>Static Analysis</a:t>
            </a:r>
          </a:p>
        </p:txBody>
      </p:sp>
      <p:sp>
        <p:nvSpPr>
          <p:cNvPr id="194" name="Shape 194"/>
          <p:cNvSpPr/>
          <p:nvPr>
            <p:ph type="body" sz="half" idx="1"/>
          </p:nvPr>
        </p:nvSpPr>
        <p:spPr>
          <a:xfrm>
            <a:off x="457200" y="1518925"/>
            <a:ext cx="4839600" cy="3710101"/>
          </a:xfrm>
          <a:prstGeom prst="rect">
            <a:avLst/>
          </a:prstGeom>
        </p:spPr>
        <p:txBody>
          <a:bodyPr/>
          <a:lstStyle/>
          <a:p>
            <a:pPr marL="914400" indent="-228600">
              <a:spcBef>
                <a:spcPts val="800"/>
              </a:spcBef>
              <a:buClr>
                <a:srgbClr val="434343"/>
              </a:buClr>
              <a:buSzPct val="100000"/>
              <a:buFont typeface="Helvetica"/>
              <a:buChar char="➢"/>
              <a:defRPr sz="2200"/>
            </a:pPr>
            <a:r>
              <a:t>Development environment</a:t>
            </a:r>
          </a:p>
          <a:p>
            <a:pPr lvl="1" marL="1371600" indent="-342900">
              <a:spcBef>
                <a:spcPts val="800"/>
              </a:spcBef>
              <a:buClr>
                <a:srgbClr val="434343"/>
              </a:buClr>
              <a:buSzPct val="100000"/>
              <a:buFont typeface="Helvetica"/>
              <a:buChar char="○"/>
            </a:pPr>
            <a:r>
              <a:t>Compile time</a:t>
            </a:r>
            <a:endParaRPr sz="1400"/>
          </a:p>
          <a:p>
            <a:pPr lvl="1" marL="1371600" indent="-342900">
              <a:spcBef>
                <a:spcPts val="800"/>
              </a:spcBef>
              <a:buClr>
                <a:srgbClr val="434343"/>
              </a:buClr>
              <a:buSzPct val="100000"/>
              <a:buFont typeface="Helvetica"/>
              <a:buChar char="○"/>
            </a:pPr>
            <a:r>
              <a:t>Original filename</a:t>
            </a:r>
            <a:endParaRPr sz="1400"/>
          </a:p>
          <a:p>
            <a:pPr lvl="1" marL="1371600" indent="-342900">
              <a:spcBef>
                <a:spcPts val="800"/>
              </a:spcBef>
              <a:buClr>
                <a:srgbClr val="434343"/>
              </a:buClr>
              <a:buSzPct val="100000"/>
              <a:buFont typeface="Helvetica"/>
              <a:buChar char="○"/>
            </a:pPr>
            <a:r>
              <a:t>Development environment</a:t>
            </a:r>
            <a:endParaRPr sz="1400"/>
          </a:p>
          <a:p>
            <a:pPr lvl="1" marL="1371600" indent="-342900">
              <a:spcBef>
                <a:spcPts val="800"/>
              </a:spcBef>
              <a:buClr>
                <a:srgbClr val="434343"/>
              </a:buClr>
              <a:buSzPct val="100000"/>
              <a:buFont typeface="Helvetica"/>
              <a:buChar char="○"/>
            </a:pPr>
            <a:r>
              <a:t>Host system remnants</a:t>
            </a:r>
            <a:endParaRPr sz="1400"/>
          </a:p>
          <a:p>
            <a:pPr lvl="2" marL="1828800" indent="-342900">
              <a:spcBef>
                <a:spcPts val="800"/>
              </a:spcBef>
              <a:buClr>
                <a:srgbClr val="434343"/>
              </a:buClr>
              <a:buSzPct val="100000"/>
              <a:buFont typeface="Helvetica"/>
              <a:buChar char="■"/>
            </a:pPr>
            <a:r>
              <a:t>Paths</a:t>
            </a:r>
            <a:endParaRPr sz="1400"/>
          </a:p>
          <a:p>
            <a:pPr lvl="2" marL="1828800" indent="-342900">
              <a:spcBef>
                <a:spcPts val="800"/>
              </a:spcBef>
              <a:buClr>
                <a:srgbClr val="434343"/>
              </a:buClr>
              <a:buSzPct val="100000"/>
              <a:buFont typeface="Helvetica"/>
              <a:buChar char="■"/>
            </a:pPr>
            <a:r>
              <a:t>System language</a:t>
            </a:r>
          </a:p>
        </p:txBody>
      </p:sp>
      <p:pic>
        <p:nvPicPr>
          <p:cNvPr id="195" name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8" y="1329550"/>
            <a:ext cx="8160176" cy="199800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Shape 196"/>
          <p:cNvSpPr/>
          <p:nvPr>
            <p:ph type="sldNum" sz="quarter" idx="2"/>
          </p:nvPr>
        </p:nvSpPr>
        <p:spPr>
          <a:xfrm>
            <a:off x="8652393" y="5369745"/>
            <a:ext cx="356732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title"/>
          </p:nvPr>
        </p:nvSpPr>
        <p:spPr>
          <a:xfrm>
            <a:off x="457200" y="417771"/>
            <a:ext cx="8229600" cy="669001"/>
          </a:xfrm>
          <a:prstGeom prst="rect">
            <a:avLst/>
          </a:prstGeom>
          <a:solidFill>
            <a:srgbClr val="EFEFEF"/>
          </a:solidFill>
        </p:spPr>
        <p:txBody>
          <a:bodyPr anchor="ctr"/>
          <a:lstStyle>
            <a:lvl1pPr>
              <a:lnSpc>
                <a:spcPct val="115000"/>
              </a:lnSpc>
              <a:defRPr b="1"/>
            </a:lvl1pPr>
          </a:lstStyle>
          <a:p>
            <a:pPr/>
            <a:r>
              <a:t>Static Analysis</a:t>
            </a:r>
          </a:p>
        </p:txBody>
      </p:sp>
      <p:sp>
        <p:nvSpPr>
          <p:cNvPr id="199" name="Shape 199"/>
          <p:cNvSpPr/>
          <p:nvPr>
            <p:ph type="body" sz="quarter" idx="1"/>
          </p:nvPr>
        </p:nvSpPr>
        <p:spPr>
          <a:xfrm>
            <a:off x="475624" y="2644600"/>
            <a:ext cx="5288402" cy="539401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2200"/>
            </a:lvl1pPr>
          </a:lstStyle>
          <a:p>
            <a:pPr/>
            <a:r>
              <a:t>Windows NT 4.0 RTM: July 31, 1996</a:t>
            </a:r>
          </a:p>
        </p:txBody>
      </p:sp>
      <p:pic>
        <p:nvPicPr>
          <p:cNvPr id="200" name="image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3624" y="1272987"/>
            <a:ext cx="4191001" cy="13049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image0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3674" y="3305500"/>
            <a:ext cx="3390901" cy="1905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Shape 202"/>
          <p:cNvSpPr/>
          <p:nvPr>
            <p:ph type="sldNum" sz="quarter" idx="2"/>
          </p:nvPr>
        </p:nvSpPr>
        <p:spPr>
          <a:xfrm>
            <a:off x="8644059" y="5369745"/>
            <a:ext cx="365066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title"/>
          </p:nvPr>
        </p:nvSpPr>
        <p:spPr>
          <a:xfrm>
            <a:off x="457200" y="417771"/>
            <a:ext cx="8229600" cy="669001"/>
          </a:xfrm>
          <a:prstGeom prst="rect">
            <a:avLst/>
          </a:prstGeom>
          <a:solidFill>
            <a:srgbClr val="EFEFEF"/>
          </a:solidFill>
        </p:spPr>
        <p:txBody>
          <a:bodyPr anchor="ctr"/>
          <a:lstStyle>
            <a:lvl1pPr>
              <a:lnSpc>
                <a:spcPct val="115000"/>
              </a:lnSpc>
              <a:defRPr b="1"/>
            </a:lvl1pPr>
          </a:lstStyle>
          <a:p>
            <a:pPr/>
            <a:r>
              <a:t>Static Analysis</a:t>
            </a:r>
          </a:p>
        </p:txBody>
      </p:sp>
      <p:sp>
        <p:nvSpPr>
          <p:cNvPr id="205" name="Shape 205"/>
          <p:cNvSpPr/>
          <p:nvPr>
            <p:ph type="body" sz="half" idx="1"/>
          </p:nvPr>
        </p:nvSpPr>
        <p:spPr>
          <a:xfrm>
            <a:off x="457199" y="1214125"/>
            <a:ext cx="6868202" cy="1762500"/>
          </a:xfrm>
          <a:prstGeom prst="rect">
            <a:avLst/>
          </a:prstGeom>
        </p:spPr>
        <p:txBody>
          <a:bodyPr/>
          <a:lstStyle/>
          <a:p>
            <a:pPr marL="914400" indent="-228600">
              <a:spcBef>
                <a:spcPts val="600"/>
              </a:spcBef>
              <a:buClr>
                <a:srgbClr val="434343"/>
              </a:buClr>
              <a:buSzPct val="100000"/>
              <a:buFont typeface="Helvetica"/>
              <a:buChar char="➢"/>
              <a:defRPr sz="2200"/>
            </a:pPr>
            <a:r>
              <a:t>Compression/Obfuscation Tools</a:t>
            </a:r>
          </a:p>
          <a:p>
            <a:pPr lvl="1" marL="1371600" indent="-342900">
              <a:spcBef>
                <a:spcPts val="1000"/>
              </a:spcBef>
              <a:buClr>
                <a:srgbClr val="434343"/>
              </a:buClr>
              <a:buSzPct val="100000"/>
              <a:buFont typeface="Helvetica"/>
              <a:buChar char="○"/>
            </a:pPr>
            <a:r>
              <a:t>.NET Obfuscators</a:t>
            </a:r>
            <a:endParaRPr sz="1400"/>
          </a:p>
          <a:p>
            <a:pPr lvl="1" marL="1371600" indent="-342900">
              <a:spcBef>
                <a:spcPts val="1000"/>
              </a:spcBef>
              <a:buClr>
                <a:srgbClr val="434343"/>
              </a:buClr>
              <a:buSzPct val="100000"/>
              <a:buFont typeface="Helvetica"/>
              <a:buChar char="○"/>
            </a:pPr>
            <a:r>
              <a:t>‘Weird’ variable names</a:t>
            </a:r>
          </a:p>
        </p:txBody>
      </p:sp>
      <p:sp>
        <p:nvSpPr>
          <p:cNvPr id="206" name="Shape 206"/>
          <p:cNvSpPr/>
          <p:nvPr>
            <p:ph type="sldNum" sz="quarter" idx="2"/>
          </p:nvPr>
        </p:nvSpPr>
        <p:spPr>
          <a:xfrm>
            <a:off x="8644059" y="5369745"/>
            <a:ext cx="365066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title"/>
          </p:nvPr>
        </p:nvSpPr>
        <p:spPr>
          <a:xfrm>
            <a:off x="457200" y="417771"/>
            <a:ext cx="8229600" cy="669001"/>
          </a:xfrm>
          <a:prstGeom prst="rect">
            <a:avLst/>
          </a:prstGeom>
          <a:solidFill>
            <a:srgbClr val="EFEFEF"/>
          </a:solidFill>
        </p:spPr>
        <p:txBody>
          <a:bodyPr anchor="ctr"/>
          <a:lstStyle>
            <a:lvl1pPr>
              <a:lnSpc>
                <a:spcPct val="115000"/>
              </a:lnSpc>
              <a:defRPr b="1"/>
            </a:lvl1pPr>
          </a:lstStyle>
          <a:p>
            <a:pPr/>
            <a:r>
              <a:t>Static Analysis</a:t>
            </a:r>
          </a:p>
        </p:txBody>
      </p:sp>
      <p:pic>
        <p:nvPicPr>
          <p:cNvPr id="209" name="image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5800" y="1278800"/>
            <a:ext cx="6496050" cy="1924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2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5787" y="3433686"/>
            <a:ext cx="6010276" cy="581026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Shape 211"/>
          <p:cNvSpPr/>
          <p:nvPr>
            <p:ph type="sldNum" sz="quarter" idx="2"/>
          </p:nvPr>
        </p:nvSpPr>
        <p:spPr>
          <a:xfrm>
            <a:off x="8644059" y="5369745"/>
            <a:ext cx="365066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type="title"/>
          </p:nvPr>
        </p:nvSpPr>
        <p:spPr>
          <a:xfrm>
            <a:off x="400599" y="89995"/>
            <a:ext cx="8229601" cy="669002"/>
          </a:xfrm>
          <a:prstGeom prst="rect">
            <a:avLst/>
          </a:prstGeom>
          <a:solidFill>
            <a:srgbClr val="EFEFEF"/>
          </a:solidFill>
        </p:spPr>
        <p:txBody>
          <a:bodyPr anchor="ctr"/>
          <a:lstStyle>
            <a:lvl1pPr>
              <a:lnSpc>
                <a:spcPct val="115000"/>
              </a:lnSpc>
              <a:defRPr b="1"/>
            </a:lvl1pPr>
          </a:lstStyle>
          <a:p>
            <a:pPr/>
            <a:r>
              <a:t>Static Analysis</a:t>
            </a:r>
          </a:p>
        </p:txBody>
      </p:sp>
      <p:pic>
        <p:nvPicPr>
          <p:cNvPr id="214" name="image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64175" y="3381699"/>
            <a:ext cx="1979826" cy="9542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image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400" y="758987"/>
            <a:ext cx="3981451" cy="46577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image3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32846" y="758999"/>
            <a:ext cx="5011151" cy="396240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/>
          <p:nvPr>
            <p:ph type="sldNum" sz="quarter" idx="2"/>
          </p:nvPr>
        </p:nvSpPr>
        <p:spPr>
          <a:xfrm>
            <a:off x="8644059" y="5369745"/>
            <a:ext cx="365066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title"/>
          </p:nvPr>
        </p:nvSpPr>
        <p:spPr>
          <a:xfrm>
            <a:off x="457200" y="417771"/>
            <a:ext cx="8229600" cy="669001"/>
          </a:xfrm>
          <a:prstGeom prst="rect">
            <a:avLst/>
          </a:prstGeom>
          <a:solidFill>
            <a:srgbClr val="EFEFEF"/>
          </a:solidFill>
        </p:spPr>
        <p:txBody>
          <a:bodyPr anchor="ctr"/>
          <a:lstStyle>
            <a:lvl1pPr defTabSz="786384">
              <a:lnSpc>
                <a:spcPct val="115000"/>
              </a:lnSpc>
              <a:defRPr b="1" i="1" sz="3096">
                <a:latin typeface="Pinyon Script"/>
                <a:ea typeface="Pinyon Script"/>
                <a:cs typeface="Pinyon Script"/>
                <a:sym typeface="Pinyon Script"/>
              </a:defRPr>
            </a:lvl1pPr>
          </a:lstStyle>
          <a:p>
            <a:pPr/>
            <a:r>
              <a:t>… But what does the program actually do?</a:t>
            </a:r>
          </a:p>
        </p:txBody>
      </p:sp>
      <p:pic>
        <p:nvPicPr>
          <p:cNvPr id="220" name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28925" y="1290475"/>
            <a:ext cx="3028950" cy="3181351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Shape 221"/>
          <p:cNvSpPr/>
          <p:nvPr/>
        </p:nvSpPr>
        <p:spPr>
          <a:xfrm>
            <a:off x="5273575" y="4490675"/>
            <a:ext cx="1773601" cy="293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pPr/>
            <a:r>
              <a:t>Google Images</a:t>
            </a:r>
          </a:p>
        </p:txBody>
      </p:sp>
      <p:sp>
        <p:nvSpPr>
          <p:cNvPr id="222" name="Shape 222"/>
          <p:cNvSpPr/>
          <p:nvPr>
            <p:ph type="sldNum" sz="quarter" idx="2"/>
          </p:nvPr>
        </p:nvSpPr>
        <p:spPr>
          <a:xfrm>
            <a:off x="8644059" y="5369745"/>
            <a:ext cx="365066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type="title"/>
          </p:nvPr>
        </p:nvSpPr>
        <p:spPr>
          <a:xfrm>
            <a:off x="311699" y="455554"/>
            <a:ext cx="8520602" cy="675302"/>
          </a:xfrm>
          <a:prstGeom prst="rect">
            <a:avLst/>
          </a:prstGeom>
          <a:solidFill>
            <a:srgbClr val="EFEFEF"/>
          </a:solidFill>
        </p:spPr>
        <p:txBody>
          <a:bodyPr anchor="ctr"/>
          <a:lstStyle/>
          <a:p>
            <a:pPr>
              <a:lnSpc>
                <a:spcPct val="115000"/>
              </a:lnSpc>
              <a:defRPr b="1"/>
            </a:pPr>
            <a:r>
              <a:t>(Re)introducing Dynamic Analysis — </a:t>
            </a:r>
            <a:r>
              <a:rPr i="1"/>
              <a:t>Why?!</a:t>
            </a:r>
          </a:p>
        </p:txBody>
      </p:sp>
      <p:sp>
        <p:nvSpPr>
          <p:cNvPr id="225" name="Shape 225"/>
          <p:cNvSpPr/>
          <p:nvPr>
            <p:ph type="body" sz="half" idx="1"/>
          </p:nvPr>
        </p:nvSpPr>
        <p:spPr>
          <a:xfrm>
            <a:off x="3949624" y="1268824"/>
            <a:ext cx="4882801" cy="2248201"/>
          </a:xfrm>
          <a:prstGeom prst="rect">
            <a:avLst/>
          </a:prstGeom>
        </p:spPr>
        <p:txBody>
          <a:bodyPr/>
          <a:lstStyle/>
          <a:p>
            <a:pPr marL="457200" indent="-228600">
              <a:lnSpc>
                <a:spcPct val="100000"/>
              </a:lnSpc>
              <a:spcBef>
                <a:spcPts val="1000"/>
              </a:spcBef>
              <a:buClr>
                <a:srgbClr val="434343"/>
              </a:buClr>
              <a:buSzPct val="100000"/>
              <a:buFont typeface="Helvetica"/>
              <a:buChar char="➢"/>
              <a:defRPr sz="2200"/>
            </a:pPr>
            <a:r>
              <a:t>Obfuscation/Compression/</a:t>
            </a:r>
            <a:br/>
            <a:r>
              <a:t>Encryption Techniques may mask true intentions of a file.</a:t>
            </a:r>
          </a:p>
          <a:p>
            <a:pPr marL="457200" indent="-228600">
              <a:lnSpc>
                <a:spcPct val="100000"/>
              </a:lnSpc>
              <a:spcBef>
                <a:spcPts val="1000"/>
              </a:spcBef>
              <a:buClr>
                <a:srgbClr val="434343"/>
              </a:buClr>
              <a:buSzPct val="100000"/>
              <a:buFont typeface="Helvetica"/>
              <a:buChar char="➢"/>
              <a:defRPr sz="2200"/>
            </a:pPr>
            <a:r>
              <a:t>Malware authors don’t want to make analysis easy!</a:t>
            </a:r>
          </a:p>
        </p:txBody>
      </p:sp>
      <p:pic>
        <p:nvPicPr>
          <p:cNvPr id="226" name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698" y="1268824"/>
            <a:ext cx="3547800" cy="2303761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hape 227"/>
          <p:cNvSpPr/>
          <p:nvPr>
            <p:ph type="sldNum" sz="quarter" idx="2"/>
          </p:nvPr>
        </p:nvSpPr>
        <p:spPr>
          <a:xfrm>
            <a:off x="8644059" y="5369745"/>
            <a:ext cx="365066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type="title"/>
          </p:nvPr>
        </p:nvSpPr>
        <p:spPr>
          <a:xfrm>
            <a:off x="311699" y="455554"/>
            <a:ext cx="8520602" cy="675302"/>
          </a:xfrm>
          <a:prstGeom prst="rect">
            <a:avLst/>
          </a:prstGeom>
          <a:solidFill>
            <a:srgbClr val="EFEFEF"/>
          </a:solidFill>
        </p:spPr>
        <p:txBody>
          <a:bodyPr anchor="ctr"/>
          <a:lstStyle>
            <a:lvl1pPr>
              <a:defRPr b="1"/>
            </a:lvl1pPr>
          </a:lstStyle>
          <a:p>
            <a:pPr/>
            <a:r>
              <a:t>(Re)introducing Dynamic Analysis</a:t>
            </a:r>
          </a:p>
        </p:txBody>
      </p:sp>
      <p:sp>
        <p:nvSpPr>
          <p:cNvPr id="230" name="Shape 230"/>
          <p:cNvSpPr/>
          <p:nvPr>
            <p:ph type="body" sz="half" idx="1"/>
          </p:nvPr>
        </p:nvSpPr>
        <p:spPr>
          <a:xfrm>
            <a:off x="311700" y="1214125"/>
            <a:ext cx="6949200" cy="27654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000"/>
              </a:spcBef>
              <a:defRPr sz="2200"/>
            </a:pPr>
            <a:r>
              <a:t>Some options for dynamic analysis:</a:t>
            </a:r>
          </a:p>
          <a:p>
            <a:pPr marL="914400" indent="-228600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2200"/>
            </a:pPr>
            <a:r>
              <a:t>Run on your System!</a:t>
            </a:r>
          </a:p>
          <a:p>
            <a:pPr marL="914400" indent="-228600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2200"/>
            </a:pPr>
            <a:r>
              <a:t>Run on a VM</a:t>
            </a:r>
          </a:p>
          <a:p>
            <a:pPr marL="914400" indent="-228600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2200"/>
            </a:pPr>
            <a:r>
              <a:t>Run on an Isolated (Physical) System</a:t>
            </a:r>
          </a:p>
          <a:p>
            <a:pPr indent="457200">
              <a:lnSpc>
                <a:spcPct val="100000"/>
              </a:lnSpc>
              <a:spcBef>
                <a:spcPts val="1000"/>
              </a:spcBef>
            </a:pPr>
            <a:endParaRPr sz="2000"/>
          </a:p>
          <a:p>
            <a:pPr>
              <a:lnSpc>
                <a:spcPct val="100000"/>
              </a:lnSpc>
              <a:spcBef>
                <a:spcPts val="0"/>
              </a:spcBef>
              <a:defRPr b="1" i="1"/>
            </a:pPr>
            <a:r>
              <a:t>*</a:t>
            </a:r>
            <a:r>
              <a:rPr b="0"/>
              <a:t>None of these options are ideal or easy to work with and are</a:t>
            </a:r>
            <a:br>
              <a:rPr b="0"/>
            </a:br>
            <a:r>
              <a:rPr b="0"/>
              <a:t>  not very ‘dynamic.’</a:t>
            </a:r>
          </a:p>
        </p:txBody>
      </p:sp>
      <p:sp>
        <p:nvSpPr>
          <p:cNvPr id="231" name="Shape 231"/>
          <p:cNvSpPr/>
          <p:nvPr>
            <p:ph type="sldNum" sz="quarter" idx="2"/>
          </p:nvPr>
        </p:nvSpPr>
        <p:spPr>
          <a:xfrm>
            <a:off x="8644059" y="5369745"/>
            <a:ext cx="365066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type="title"/>
          </p:nvPr>
        </p:nvSpPr>
        <p:spPr>
          <a:xfrm>
            <a:off x="311699" y="455554"/>
            <a:ext cx="8520602" cy="675302"/>
          </a:xfrm>
          <a:prstGeom prst="rect">
            <a:avLst/>
          </a:prstGeom>
          <a:solidFill>
            <a:srgbClr val="EFEFEF"/>
          </a:solidFill>
        </p:spPr>
        <p:txBody>
          <a:bodyPr anchor="ctr"/>
          <a:lstStyle>
            <a:lvl1pPr>
              <a:defRPr b="1"/>
            </a:lvl1pPr>
          </a:lstStyle>
          <a:p>
            <a:pPr/>
            <a:r>
              <a:t>Cuckoo Sandbox</a:t>
            </a:r>
          </a:p>
        </p:txBody>
      </p:sp>
      <p:sp>
        <p:nvSpPr>
          <p:cNvPr id="234" name="Shape 234"/>
          <p:cNvSpPr/>
          <p:nvPr>
            <p:ph type="body" idx="1"/>
          </p:nvPr>
        </p:nvSpPr>
        <p:spPr>
          <a:xfrm>
            <a:off x="311699" y="1214125"/>
            <a:ext cx="6969902" cy="3932100"/>
          </a:xfrm>
          <a:prstGeom prst="rect">
            <a:avLst/>
          </a:prstGeom>
        </p:spPr>
        <p:txBody>
          <a:bodyPr/>
          <a:lstStyle/>
          <a:p>
            <a:pPr marL="886968" indent="-221742" defTabSz="886968">
              <a:spcBef>
                <a:spcPts val="900"/>
              </a:spcBef>
              <a:buClr>
                <a:srgbClr val="434343"/>
              </a:buClr>
              <a:buSzPct val="100000"/>
              <a:buFont typeface="Helvetica"/>
              <a:buChar char="➢"/>
              <a:defRPr sz="2134"/>
            </a:pPr>
            <a:r>
              <a:t>Malware Analysis Platform</a:t>
            </a:r>
          </a:p>
          <a:p>
            <a:pPr lvl="1" marL="1330452" indent="-332613" defTabSz="886968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○"/>
              <a:defRPr sz="1746"/>
            </a:pPr>
            <a:r>
              <a:t>WinXP (x86), Windows 7 (x86, x86_64 (beta))</a:t>
            </a:r>
            <a:endParaRPr sz="1358"/>
          </a:p>
          <a:p>
            <a:pPr lvl="1" marL="1330452" indent="-332613" defTabSz="886968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○"/>
              <a:defRPr sz="1746"/>
            </a:pPr>
            <a:r>
              <a:t>Linux (beta)</a:t>
            </a:r>
            <a:endParaRPr sz="1358"/>
          </a:p>
          <a:p>
            <a:pPr lvl="1" marL="1330452" indent="-332613" defTabSz="886968">
              <a:spcBef>
                <a:spcPts val="500"/>
              </a:spcBef>
              <a:buClr>
                <a:srgbClr val="434343"/>
              </a:buClr>
              <a:buSzPct val="100000"/>
              <a:buFont typeface="Helvetica"/>
              <a:buChar char="○"/>
              <a:defRPr sz="1746"/>
            </a:pPr>
            <a:r>
              <a:t>Android (beta)</a:t>
            </a:r>
            <a:endParaRPr sz="1358"/>
          </a:p>
          <a:p>
            <a:pPr marL="886968" indent="-221742" defTabSz="886968">
              <a:spcBef>
                <a:spcPts val="900"/>
              </a:spcBef>
              <a:buClr>
                <a:srgbClr val="434343"/>
              </a:buClr>
              <a:buSzPct val="100000"/>
              <a:buFont typeface="Helvetica"/>
              <a:buChar char="➢"/>
              <a:defRPr sz="2134"/>
            </a:pPr>
            <a:r>
              <a:t>Sandbox Architecture</a:t>
            </a:r>
          </a:p>
          <a:p>
            <a:pPr lvl="1" marL="1330452" indent="-332613" defTabSz="886968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○"/>
              <a:defRPr sz="1746"/>
            </a:pPr>
            <a:r>
              <a:t>VirtualBox</a:t>
            </a:r>
            <a:endParaRPr sz="1358"/>
          </a:p>
          <a:p>
            <a:pPr lvl="1" marL="1330452" indent="-332613" defTabSz="886968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○"/>
              <a:defRPr sz="1746"/>
            </a:pPr>
            <a:r>
              <a:t>KVM</a:t>
            </a:r>
            <a:endParaRPr sz="1358"/>
          </a:p>
          <a:p>
            <a:pPr lvl="1" marL="1330452" indent="-332613" defTabSz="886968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○"/>
              <a:defRPr sz="1746"/>
            </a:pPr>
            <a:r>
              <a:t>VMWare Workstation</a:t>
            </a:r>
            <a:endParaRPr sz="1358"/>
          </a:p>
          <a:p>
            <a:pPr lvl="1" marL="1330452" indent="-332613" defTabSz="886968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○"/>
              <a:defRPr sz="1746"/>
            </a:pPr>
            <a:r>
              <a:t>VMWare ESXi</a:t>
            </a:r>
            <a:endParaRPr sz="1358"/>
          </a:p>
          <a:p>
            <a:pPr lvl="1" marL="1330452" indent="-332613" defTabSz="886968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○"/>
              <a:defRPr sz="1746"/>
            </a:pPr>
            <a:r>
              <a:t>XenServer</a:t>
            </a:r>
            <a:endParaRPr sz="1358"/>
          </a:p>
          <a:p>
            <a:pPr lvl="1" marL="1330452" indent="-332613" defTabSz="886968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○"/>
              <a:defRPr sz="1746"/>
            </a:pPr>
            <a:r>
              <a:t>Bare Metal</a:t>
            </a:r>
          </a:p>
        </p:txBody>
      </p:sp>
      <p:pic>
        <p:nvPicPr>
          <p:cNvPr id="235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76372" y="455550"/>
            <a:ext cx="2093428" cy="675299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Shape 236"/>
          <p:cNvSpPr/>
          <p:nvPr>
            <p:ph type="sldNum" sz="quarter" idx="2"/>
          </p:nvPr>
        </p:nvSpPr>
        <p:spPr>
          <a:xfrm>
            <a:off x="8644059" y="5369745"/>
            <a:ext cx="365066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title"/>
          </p:nvPr>
        </p:nvSpPr>
        <p:spPr>
          <a:xfrm>
            <a:off x="311699" y="455554"/>
            <a:ext cx="8520602" cy="675302"/>
          </a:xfrm>
          <a:prstGeom prst="rect">
            <a:avLst/>
          </a:prstGeom>
          <a:solidFill>
            <a:srgbClr val="EFEFEF"/>
          </a:solidFill>
        </p:spPr>
        <p:txBody>
          <a:bodyPr anchor="ctr"/>
          <a:lstStyle>
            <a:lvl1pPr>
              <a:defRPr b="1"/>
            </a:lvl1pPr>
          </a:lstStyle>
          <a:p>
            <a:pPr/>
            <a:r>
              <a:t>Agenda</a:t>
            </a:r>
          </a:p>
        </p:txBody>
      </p:sp>
      <p:sp>
        <p:nvSpPr>
          <p:cNvPr id="150" name="Shape 150"/>
          <p:cNvSpPr/>
          <p:nvPr>
            <p:ph type="body" idx="1"/>
          </p:nvPr>
        </p:nvSpPr>
        <p:spPr>
          <a:xfrm>
            <a:off x="565725" y="1214125"/>
            <a:ext cx="6013800" cy="3710101"/>
          </a:xfrm>
          <a:prstGeom prst="rect">
            <a:avLst/>
          </a:prstGeom>
        </p:spPr>
        <p:txBody>
          <a:bodyPr/>
          <a:lstStyle/>
          <a:p>
            <a:pPr marL="457200" indent="-368300">
              <a:spcBef>
                <a:spcPts val="1000"/>
              </a:spcBef>
              <a:buClr>
                <a:srgbClr val="434343"/>
              </a:buClr>
              <a:buSzPct val="100000"/>
              <a:buFont typeface="Helvetica"/>
              <a:buChar char="❖"/>
              <a:defRPr sz="2200"/>
            </a:pPr>
            <a:r>
              <a:t>Who am I?</a:t>
            </a:r>
          </a:p>
          <a:p>
            <a:pPr marL="457200" indent="-368300">
              <a:spcBef>
                <a:spcPts val="1000"/>
              </a:spcBef>
              <a:buClr>
                <a:srgbClr val="434343"/>
              </a:buClr>
              <a:buSzPct val="100000"/>
              <a:buFont typeface="Helvetica"/>
              <a:buChar char="❖"/>
              <a:defRPr sz="2200"/>
            </a:pPr>
            <a:r>
              <a:t>What is Dynamic Malware Analysis?</a:t>
            </a:r>
          </a:p>
          <a:p>
            <a:pPr marL="457200" indent="-368300">
              <a:spcBef>
                <a:spcPts val="1000"/>
              </a:spcBef>
              <a:buClr>
                <a:srgbClr val="434343"/>
              </a:buClr>
              <a:buSzPct val="100000"/>
              <a:buFont typeface="Helvetica"/>
              <a:buChar char="❖"/>
              <a:defRPr sz="2200"/>
            </a:pPr>
            <a:r>
              <a:t>What is Static Malware Analysis?</a:t>
            </a:r>
          </a:p>
          <a:p>
            <a:pPr marL="457200" indent="-368300">
              <a:spcBef>
                <a:spcPts val="1000"/>
              </a:spcBef>
              <a:buClr>
                <a:srgbClr val="434343"/>
              </a:buClr>
              <a:buSzPct val="100000"/>
              <a:buFont typeface="Helvetica"/>
              <a:buChar char="❖"/>
              <a:defRPr sz="2200"/>
            </a:pPr>
            <a:r>
              <a:t>Cuckoo Overview</a:t>
            </a:r>
          </a:p>
          <a:p>
            <a:pPr marL="457200" indent="-368300">
              <a:spcBef>
                <a:spcPts val="1000"/>
              </a:spcBef>
              <a:buClr>
                <a:srgbClr val="434343"/>
              </a:buClr>
              <a:buSzPct val="100000"/>
              <a:buFont typeface="Helvetica"/>
              <a:buChar char="❖"/>
              <a:defRPr sz="2200"/>
            </a:pPr>
            <a:r>
              <a:t>Hiding from Malware</a:t>
            </a:r>
          </a:p>
          <a:p>
            <a:pPr marL="457200" indent="-368300">
              <a:spcBef>
                <a:spcPts val="1000"/>
              </a:spcBef>
              <a:buClr>
                <a:srgbClr val="434343"/>
              </a:buClr>
              <a:buSzPct val="100000"/>
              <a:buFont typeface="Helvetica"/>
              <a:buChar char="❖"/>
              <a:defRPr sz="2200"/>
            </a:pPr>
            <a:r>
              <a:t>Looking at Malware</a:t>
            </a:r>
          </a:p>
        </p:txBody>
      </p:sp>
      <p:sp>
        <p:nvSpPr>
          <p:cNvPr id="151" name="Shape 151"/>
          <p:cNvSpPr/>
          <p:nvPr>
            <p:ph type="sldNum" sz="quarter" idx="2"/>
          </p:nvPr>
        </p:nvSpPr>
        <p:spPr>
          <a:xfrm>
            <a:off x="8728816" y="5369745"/>
            <a:ext cx="280309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title"/>
          </p:nvPr>
        </p:nvSpPr>
        <p:spPr>
          <a:xfrm>
            <a:off x="311699" y="455554"/>
            <a:ext cx="8520602" cy="675302"/>
          </a:xfrm>
          <a:prstGeom prst="rect">
            <a:avLst/>
          </a:prstGeom>
          <a:solidFill>
            <a:srgbClr val="EFEFEF"/>
          </a:solidFill>
        </p:spPr>
        <p:txBody>
          <a:bodyPr/>
          <a:lstStyle>
            <a:lvl1pPr>
              <a:defRPr b="1"/>
            </a:lvl1pPr>
          </a:lstStyle>
          <a:p>
            <a:pPr/>
            <a:r>
              <a:t>Cuckoo Sandbox (cont.)</a:t>
            </a:r>
          </a:p>
        </p:txBody>
      </p:sp>
      <p:sp>
        <p:nvSpPr>
          <p:cNvPr id="239" name="Shape 239"/>
          <p:cNvSpPr/>
          <p:nvPr>
            <p:ph type="body" idx="1"/>
          </p:nvPr>
        </p:nvSpPr>
        <p:spPr>
          <a:xfrm>
            <a:off x="622750" y="1214124"/>
            <a:ext cx="5614800" cy="4220702"/>
          </a:xfrm>
          <a:prstGeom prst="rect">
            <a:avLst/>
          </a:prstGeom>
        </p:spPr>
        <p:txBody>
          <a:bodyPr/>
          <a:lstStyle/>
          <a:p>
            <a:pPr marL="457200" indent="-368300">
              <a:spcBef>
                <a:spcPts val="1000"/>
              </a:spcBef>
              <a:buClr>
                <a:srgbClr val="434343"/>
              </a:buClr>
              <a:buSzPct val="100000"/>
              <a:buFont typeface="Helvetica"/>
              <a:buChar char="➢"/>
              <a:defRPr sz="2200"/>
            </a:pPr>
            <a:r>
              <a:t>Registry Analysis</a:t>
            </a:r>
          </a:p>
          <a:p>
            <a:pPr marL="457200" indent="-368300">
              <a:spcBef>
                <a:spcPts val="1000"/>
              </a:spcBef>
              <a:buClr>
                <a:srgbClr val="434343"/>
              </a:buClr>
              <a:buSzPct val="100000"/>
              <a:buFont typeface="Helvetica"/>
              <a:buChar char="➢"/>
              <a:defRPr sz="2200"/>
            </a:pPr>
            <a:r>
              <a:t>Process Analysis</a:t>
            </a:r>
          </a:p>
          <a:p>
            <a:pPr marL="457200" indent="-368300">
              <a:spcBef>
                <a:spcPts val="1000"/>
              </a:spcBef>
              <a:buClr>
                <a:srgbClr val="434343"/>
              </a:buClr>
              <a:buSzPct val="100000"/>
              <a:buFont typeface="Helvetica"/>
              <a:buChar char="➢"/>
              <a:defRPr sz="2200"/>
            </a:pPr>
            <a:r>
              <a:t>Network Analysis</a:t>
            </a:r>
          </a:p>
          <a:p>
            <a:pPr marL="457200" indent="-368300">
              <a:spcBef>
                <a:spcPts val="1000"/>
              </a:spcBef>
              <a:buClr>
                <a:srgbClr val="434343"/>
              </a:buClr>
              <a:buSzPct val="100000"/>
              <a:buFont typeface="Helvetica"/>
              <a:buChar char="➢"/>
              <a:defRPr sz="2200"/>
            </a:pPr>
            <a:r>
              <a:t>Memory Analysis*</a:t>
            </a:r>
          </a:p>
          <a:p>
            <a:pPr marL="457200" indent="-368300">
              <a:spcBef>
                <a:spcPts val="1000"/>
              </a:spcBef>
              <a:buClr>
                <a:srgbClr val="434343"/>
              </a:buClr>
              <a:buSzPct val="100000"/>
              <a:buFont typeface="Helvetica"/>
              <a:buChar char="➢"/>
              <a:defRPr sz="2200"/>
            </a:pPr>
            <a:r>
              <a:t>Kernel Analysis</a:t>
            </a:r>
          </a:p>
          <a:p>
            <a:pPr marL="457200" indent="-368300">
              <a:spcBef>
                <a:spcPts val="1000"/>
              </a:spcBef>
              <a:buClr>
                <a:srgbClr val="434343"/>
              </a:buClr>
              <a:buSzPct val="100000"/>
              <a:buFont typeface="Helvetica"/>
              <a:buChar char="➢"/>
              <a:defRPr sz="2200"/>
            </a:pPr>
            <a:r>
              <a:t>Dropped File Analysis</a:t>
            </a:r>
          </a:p>
          <a:p>
            <a:pPr marL="457200" indent="-228600">
              <a:lnSpc>
                <a:spcPct val="200000"/>
              </a:lnSpc>
              <a:spcBef>
                <a:spcPts val="1000"/>
              </a:spcBef>
              <a:buClr>
                <a:srgbClr val="434343"/>
              </a:buClr>
              <a:buSzPct val="100000"/>
              <a:buFont typeface="Helvetica"/>
              <a:buChar char="➢"/>
              <a:defRPr sz="2200"/>
            </a:pPr>
            <a:r>
              <a:t>… and Static Analysis!</a:t>
            </a:r>
          </a:p>
          <a:p>
            <a:pPr>
              <a:lnSpc>
                <a:spcPct val="200000"/>
              </a:lnSpc>
              <a:spcBef>
                <a:spcPts val="800"/>
              </a:spcBef>
              <a:defRPr b="1" i="1" sz="1400"/>
            </a:pPr>
            <a:r>
              <a:t>*</a:t>
            </a:r>
            <a:r>
              <a:rPr b="0"/>
              <a:t>Using Volatility</a:t>
            </a:r>
          </a:p>
        </p:txBody>
      </p:sp>
      <p:pic>
        <p:nvPicPr>
          <p:cNvPr id="240" name="image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51374" y="1618675"/>
            <a:ext cx="2514601" cy="2514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image1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76372" y="455550"/>
            <a:ext cx="2093428" cy="675299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Shape 242"/>
          <p:cNvSpPr/>
          <p:nvPr>
            <p:ph type="sldNum" sz="quarter" idx="2"/>
          </p:nvPr>
        </p:nvSpPr>
        <p:spPr>
          <a:xfrm>
            <a:off x="8644059" y="5369745"/>
            <a:ext cx="365066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type="title"/>
          </p:nvPr>
        </p:nvSpPr>
        <p:spPr>
          <a:xfrm>
            <a:off x="311699" y="455554"/>
            <a:ext cx="8520602" cy="675302"/>
          </a:xfrm>
          <a:prstGeom prst="rect">
            <a:avLst/>
          </a:prstGeom>
          <a:solidFill>
            <a:srgbClr val="EFEFEF"/>
          </a:solidFill>
        </p:spPr>
        <p:txBody>
          <a:bodyPr anchor="ctr"/>
          <a:lstStyle>
            <a:lvl1pPr>
              <a:defRPr b="1"/>
            </a:lvl1pPr>
          </a:lstStyle>
          <a:p>
            <a:pPr/>
            <a:r>
              <a:t>Architecture Challenges</a:t>
            </a:r>
          </a:p>
        </p:txBody>
      </p:sp>
      <p:sp>
        <p:nvSpPr>
          <p:cNvPr id="245" name="Shape 245"/>
          <p:cNvSpPr/>
          <p:nvPr>
            <p:ph type="body" idx="1"/>
          </p:nvPr>
        </p:nvSpPr>
        <p:spPr>
          <a:xfrm>
            <a:off x="311700" y="1214125"/>
            <a:ext cx="5595900" cy="4045800"/>
          </a:xfrm>
          <a:prstGeom prst="rect">
            <a:avLst/>
          </a:prstGeom>
        </p:spPr>
        <p:txBody>
          <a:bodyPr/>
          <a:lstStyle/>
          <a:p>
            <a:pPr marL="914400" indent="-228600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2200"/>
            </a:pPr>
            <a:r>
              <a:t>Nesting Cuckoo</a:t>
            </a:r>
          </a:p>
          <a:p>
            <a:pPr lvl="1" marL="1371600" indent="-342900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○"/>
            </a:pPr>
            <a:r>
              <a:t>32-bit</a:t>
            </a:r>
            <a:endParaRPr sz="1400"/>
          </a:p>
          <a:p>
            <a:pPr lvl="1" marL="1371600" indent="-342900">
              <a:spcBef>
                <a:spcPts val="600"/>
              </a:spcBef>
              <a:buClr>
                <a:srgbClr val="434343"/>
              </a:buClr>
              <a:buSzPct val="100000"/>
              <a:buFont typeface="Helvetica"/>
              <a:buChar char="○"/>
            </a:pPr>
            <a:r>
              <a:t>Resource competition</a:t>
            </a:r>
            <a:endParaRPr sz="1400"/>
          </a:p>
          <a:p>
            <a:pPr marL="914400" indent="-22860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2200"/>
            </a:pPr>
            <a:r>
              <a:t>Flat is more scalable</a:t>
            </a:r>
          </a:p>
          <a:p>
            <a:pPr lvl="1" marL="1371600" indent="-342900">
              <a:spcBef>
                <a:spcPts val="600"/>
              </a:spcBef>
              <a:buClr>
                <a:srgbClr val="434343"/>
              </a:buClr>
              <a:buSzPct val="100000"/>
              <a:buFont typeface="Helvetica"/>
              <a:buChar char="○"/>
            </a:pPr>
            <a:r>
              <a:t>...but harder to manage (ESX)</a:t>
            </a:r>
            <a:endParaRPr sz="1400"/>
          </a:p>
          <a:p>
            <a:pPr marL="914400" indent="-228600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2200"/>
            </a:pPr>
            <a:r>
              <a:t>Consider your goal!</a:t>
            </a:r>
          </a:p>
          <a:p>
            <a:pPr lvl="1" marL="1371600" indent="-342900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○"/>
            </a:pPr>
            <a:r>
              <a:t>Personal deployment?</a:t>
            </a:r>
            <a:endParaRPr sz="1400"/>
          </a:p>
          <a:p>
            <a:pPr lvl="1" marL="1371600" indent="-342900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○"/>
            </a:pPr>
            <a:r>
              <a:t>Enterprise?</a:t>
            </a:r>
            <a:endParaRPr sz="1400"/>
          </a:p>
          <a:p>
            <a:pPr lvl="1" marL="1371600" indent="-342900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○"/>
            </a:pPr>
            <a:r>
              <a:t>Sharing with friends?</a:t>
            </a:r>
          </a:p>
        </p:txBody>
      </p:sp>
      <p:pic>
        <p:nvPicPr>
          <p:cNvPr id="246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76372" y="455550"/>
            <a:ext cx="2093428" cy="675299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Shape 247"/>
          <p:cNvSpPr/>
          <p:nvPr>
            <p:ph type="sldNum" sz="quarter" idx="2"/>
          </p:nvPr>
        </p:nvSpPr>
        <p:spPr>
          <a:xfrm>
            <a:off x="8644059" y="5369745"/>
            <a:ext cx="365066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type="title"/>
          </p:nvPr>
        </p:nvSpPr>
        <p:spPr>
          <a:xfrm>
            <a:off x="311699" y="455554"/>
            <a:ext cx="8520602" cy="675302"/>
          </a:xfrm>
          <a:prstGeom prst="rect">
            <a:avLst/>
          </a:prstGeom>
          <a:solidFill>
            <a:srgbClr val="EFEFEF"/>
          </a:solidFill>
        </p:spPr>
        <p:txBody>
          <a:bodyPr/>
          <a:lstStyle>
            <a:lvl1pPr>
              <a:defRPr b="1"/>
            </a:lvl1pPr>
          </a:lstStyle>
          <a:p>
            <a:pPr/>
            <a:r>
              <a:t>How does it work?</a:t>
            </a:r>
          </a:p>
        </p:txBody>
      </p:sp>
      <p:pic>
        <p:nvPicPr>
          <p:cNvPr id="250" name="image24.png" descr="cuckooflow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699" y="1186049"/>
            <a:ext cx="6002401" cy="4164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image1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76372" y="455550"/>
            <a:ext cx="2093428" cy="675299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Shape 252"/>
          <p:cNvSpPr/>
          <p:nvPr>
            <p:ph type="sldNum" sz="quarter" idx="2"/>
          </p:nvPr>
        </p:nvSpPr>
        <p:spPr>
          <a:xfrm>
            <a:off x="8644059" y="5369745"/>
            <a:ext cx="365066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type="title"/>
          </p:nvPr>
        </p:nvSpPr>
        <p:spPr>
          <a:xfrm>
            <a:off x="311699" y="455554"/>
            <a:ext cx="8520602" cy="675302"/>
          </a:xfrm>
          <a:prstGeom prst="rect">
            <a:avLst/>
          </a:prstGeom>
          <a:solidFill>
            <a:srgbClr val="EFEFEF"/>
          </a:solidFill>
        </p:spPr>
        <p:txBody>
          <a:bodyPr/>
          <a:lstStyle>
            <a:lvl1pPr>
              <a:defRPr b="1"/>
            </a:lvl1pPr>
          </a:lstStyle>
          <a:p>
            <a:pPr/>
            <a:r>
              <a:t>To summarize…	</a:t>
            </a:r>
          </a:p>
        </p:txBody>
      </p:sp>
      <p:sp>
        <p:nvSpPr>
          <p:cNvPr id="255" name="Shape 255"/>
          <p:cNvSpPr/>
          <p:nvPr>
            <p:ph type="body" sz="quarter" idx="1"/>
          </p:nvPr>
        </p:nvSpPr>
        <p:spPr>
          <a:xfrm>
            <a:off x="311699" y="1214125"/>
            <a:ext cx="3381602" cy="13851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defRPr sz="2200"/>
            </a:pPr>
            <a:r>
              <a:t>Step 1:</a:t>
            </a:r>
          </a:p>
          <a:p>
            <a:pPr marL="914400" indent="-228600">
              <a:lnSpc>
                <a:spcPct val="150000"/>
              </a:lnSpc>
              <a:spcBef>
                <a:spcPts val="1000"/>
              </a:spcBef>
              <a:buClr>
                <a:srgbClr val="434343"/>
              </a:buClr>
              <a:buSzPct val="100000"/>
              <a:buFont typeface="Helvetica"/>
              <a:buChar char="➢"/>
              <a:defRPr sz="2200"/>
            </a:pPr>
            <a:r>
              <a:t>Submit a file</a:t>
            </a:r>
          </a:p>
        </p:txBody>
      </p:sp>
      <p:pic>
        <p:nvPicPr>
          <p:cNvPr id="256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76372" y="455550"/>
            <a:ext cx="2093428" cy="675299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Shape 257"/>
          <p:cNvSpPr/>
          <p:nvPr>
            <p:ph type="sldNum" sz="quarter" idx="2"/>
          </p:nvPr>
        </p:nvSpPr>
        <p:spPr>
          <a:xfrm>
            <a:off x="8644059" y="5369745"/>
            <a:ext cx="365066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type="title"/>
          </p:nvPr>
        </p:nvSpPr>
        <p:spPr>
          <a:xfrm>
            <a:off x="311699" y="455554"/>
            <a:ext cx="8520602" cy="675302"/>
          </a:xfrm>
          <a:prstGeom prst="rect">
            <a:avLst/>
          </a:prstGeom>
          <a:solidFill>
            <a:srgbClr val="EFEFEF"/>
          </a:solidFill>
        </p:spPr>
        <p:txBody>
          <a:bodyPr/>
          <a:lstStyle>
            <a:lvl1pPr>
              <a:defRPr b="1"/>
            </a:lvl1pPr>
          </a:lstStyle>
          <a:p>
            <a:pPr/>
            <a:r>
              <a:t>To summarize…	</a:t>
            </a:r>
          </a:p>
        </p:txBody>
      </p:sp>
      <p:sp>
        <p:nvSpPr>
          <p:cNvPr id="260" name="Shape 260"/>
          <p:cNvSpPr/>
          <p:nvPr>
            <p:ph type="body" sz="half" idx="1"/>
          </p:nvPr>
        </p:nvSpPr>
        <p:spPr>
          <a:xfrm>
            <a:off x="311699" y="1214125"/>
            <a:ext cx="6638402" cy="228660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defRPr sz="2200"/>
            </a:pPr>
            <a:r>
              <a:t>Step 1:</a:t>
            </a:r>
          </a:p>
          <a:p>
            <a:pPr marL="914400" indent="-368300">
              <a:lnSpc>
                <a:spcPct val="150000"/>
              </a:lnSpc>
              <a:spcBef>
                <a:spcPts val="1000"/>
              </a:spcBef>
              <a:buClr>
                <a:srgbClr val="434343"/>
              </a:buClr>
              <a:buSzPct val="100000"/>
              <a:buFont typeface="Helvetica"/>
              <a:buChar char="➢"/>
              <a:defRPr sz="2200"/>
            </a:pPr>
            <a:r>
              <a:t>Submit a file</a:t>
            </a:r>
          </a:p>
          <a:p>
            <a:pPr>
              <a:lnSpc>
                <a:spcPct val="150000"/>
              </a:lnSpc>
              <a:spcBef>
                <a:spcPts val="0"/>
              </a:spcBef>
              <a:defRPr sz="2200"/>
            </a:pPr>
            <a:r>
              <a:t>Step 2:</a:t>
            </a:r>
          </a:p>
          <a:p>
            <a:pPr marL="914400" indent="-368300">
              <a:lnSpc>
                <a:spcPct val="150000"/>
              </a:lnSpc>
              <a:spcBef>
                <a:spcPts val="1000"/>
              </a:spcBef>
              <a:buClr>
                <a:srgbClr val="434343"/>
              </a:buClr>
              <a:buSzPct val="100000"/>
              <a:buFont typeface="Helvetica"/>
              <a:buChar char="➢"/>
              <a:defRPr sz="2200"/>
            </a:pPr>
            <a:r>
              <a:t>Cuckoo sends file to a VM for execution</a:t>
            </a:r>
          </a:p>
        </p:txBody>
      </p:sp>
      <p:pic>
        <p:nvPicPr>
          <p:cNvPr id="261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76372" y="455550"/>
            <a:ext cx="2093428" cy="675299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Shape 262"/>
          <p:cNvSpPr/>
          <p:nvPr>
            <p:ph type="sldNum" sz="quarter" idx="2"/>
          </p:nvPr>
        </p:nvSpPr>
        <p:spPr>
          <a:xfrm>
            <a:off x="8644059" y="5369745"/>
            <a:ext cx="365066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type="title"/>
          </p:nvPr>
        </p:nvSpPr>
        <p:spPr>
          <a:xfrm>
            <a:off x="311699" y="455554"/>
            <a:ext cx="8520602" cy="675302"/>
          </a:xfrm>
          <a:prstGeom prst="rect">
            <a:avLst/>
          </a:prstGeom>
          <a:solidFill>
            <a:srgbClr val="EFEFEF"/>
          </a:solidFill>
        </p:spPr>
        <p:txBody>
          <a:bodyPr/>
          <a:lstStyle>
            <a:lvl1pPr>
              <a:defRPr b="1"/>
            </a:lvl1pPr>
          </a:lstStyle>
          <a:p>
            <a:pPr/>
            <a:r>
              <a:t>To summarize…	</a:t>
            </a:r>
          </a:p>
        </p:txBody>
      </p:sp>
      <p:sp>
        <p:nvSpPr>
          <p:cNvPr id="265" name="Shape 265"/>
          <p:cNvSpPr/>
          <p:nvPr>
            <p:ph type="body" idx="1"/>
          </p:nvPr>
        </p:nvSpPr>
        <p:spPr>
          <a:xfrm>
            <a:off x="311699" y="1214124"/>
            <a:ext cx="6943802" cy="3109202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defRPr sz="2200"/>
            </a:pPr>
            <a:r>
              <a:t>Step 1:</a:t>
            </a:r>
          </a:p>
          <a:p>
            <a:pPr marL="914400" indent="-228600">
              <a:spcBef>
                <a:spcPts val="1000"/>
              </a:spcBef>
              <a:buClr>
                <a:srgbClr val="434343"/>
              </a:buClr>
              <a:buSzPct val="100000"/>
              <a:buFont typeface="Helvetica"/>
              <a:buChar char="➢"/>
              <a:defRPr sz="2200"/>
            </a:pPr>
            <a:r>
              <a:t>Submit a file</a:t>
            </a:r>
          </a:p>
          <a:p>
            <a:pPr>
              <a:spcBef>
                <a:spcPts val="0"/>
              </a:spcBef>
              <a:defRPr sz="2200"/>
            </a:pPr>
            <a:r>
              <a:t>Step 2:</a:t>
            </a:r>
          </a:p>
          <a:p>
            <a:pPr marL="914400" indent="-228600">
              <a:spcBef>
                <a:spcPts val="1000"/>
              </a:spcBef>
              <a:buClr>
                <a:srgbClr val="434343"/>
              </a:buClr>
              <a:buSzPct val="100000"/>
              <a:buFont typeface="Helvetica"/>
              <a:buChar char="➢"/>
              <a:defRPr sz="2200"/>
            </a:pPr>
            <a:r>
              <a:t>Cuckoo sends file to a VM for execution</a:t>
            </a:r>
          </a:p>
          <a:p>
            <a:pPr>
              <a:spcBef>
                <a:spcPts val="0"/>
              </a:spcBef>
              <a:defRPr sz="2200"/>
            </a:pPr>
            <a:r>
              <a:t>Step 3:</a:t>
            </a:r>
          </a:p>
          <a:p>
            <a:pPr marL="914400" indent="-228600">
              <a:spcBef>
                <a:spcPts val="1000"/>
              </a:spcBef>
              <a:buClr>
                <a:srgbClr val="434343"/>
              </a:buClr>
              <a:buSzPct val="100000"/>
              <a:buFont typeface="Helvetica"/>
              <a:buChar char="➢"/>
              <a:defRPr sz="2200"/>
            </a:pPr>
            <a:r>
              <a:t>Cuckoo performs analysis on the returned information</a:t>
            </a:r>
          </a:p>
        </p:txBody>
      </p:sp>
      <p:pic>
        <p:nvPicPr>
          <p:cNvPr id="266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76372" y="455550"/>
            <a:ext cx="2093428" cy="675299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Shape 267"/>
          <p:cNvSpPr/>
          <p:nvPr>
            <p:ph type="sldNum" sz="quarter" idx="2"/>
          </p:nvPr>
        </p:nvSpPr>
        <p:spPr>
          <a:xfrm>
            <a:off x="8644059" y="5369745"/>
            <a:ext cx="365066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type="title"/>
          </p:nvPr>
        </p:nvSpPr>
        <p:spPr>
          <a:xfrm>
            <a:off x="311699" y="455554"/>
            <a:ext cx="8520602" cy="675302"/>
          </a:xfrm>
          <a:prstGeom prst="rect">
            <a:avLst/>
          </a:prstGeom>
          <a:solidFill>
            <a:srgbClr val="EFEFEF"/>
          </a:solidFill>
        </p:spPr>
        <p:txBody>
          <a:bodyPr/>
          <a:lstStyle>
            <a:lvl1pPr>
              <a:defRPr b="1"/>
            </a:lvl1pPr>
          </a:lstStyle>
          <a:p>
            <a:pPr/>
            <a:r>
              <a:t>To summarize…	</a:t>
            </a:r>
          </a:p>
        </p:txBody>
      </p:sp>
      <p:sp>
        <p:nvSpPr>
          <p:cNvPr id="270" name="Shape 270"/>
          <p:cNvSpPr/>
          <p:nvPr>
            <p:ph type="body" idx="1"/>
          </p:nvPr>
        </p:nvSpPr>
        <p:spPr>
          <a:xfrm>
            <a:off x="311700" y="1214125"/>
            <a:ext cx="6926099" cy="41157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defRPr sz="2200"/>
            </a:pPr>
            <a:r>
              <a:t>Step 1:</a:t>
            </a:r>
          </a:p>
          <a:p>
            <a:pPr marL="914400" indent="-228600">
              <a:spcBef>
                <a:spcPts val="1000"/>
              </a:spcBef>
              <a:buClr>
                <a:srgbClr val="434343"/>
              </a:buClr>
              <a:buSzPct val="100000"/>
              <a:buFont typeface="Helvetica"/>
              <a:buChar char="➢"/>
              <a:defRPr sz="2200"/>
            </a:pPr>
            <a:r>
              <a:t>Submit a file</a:t>
            </a:r>
          </a:p>
          <a:p>
            <a:pPr>
              <a:spcBef>
                <a:spcPts val="0"/>
              </a:spcBef>
              <a:defRPr sz="2200"/>
            </a:pPr>
            <a:r>
              <a:t>Step 2:</a:t>
            </a:r>
          </a:p>
          <a:p>
            <a:pPr marL="914400" indent="-228600">
              <a:spcBef>
                <a:spcPts val="1000"/>
              </a:spcBef>
              <a:buClr>
                <a:srgbClr val="434343"/>
              </a:buClr>
              <a:buSzPct val="100000"/>
              <a:buFont typeface="Helvetica"/>
              <a:buChar char="➢"/>
              <a:defRPr sz="2200"/>
            </a:pPr>
            <a:r>
              <a:t>Cuckoo sends file to a VM for execution</a:t>
            </a:r>
          </a:p>
          <a:p>
            <a:pPr>
              <a:spcBef>
                <a:spcPts val="0"/>
              </a:spcBef>
              <a:defRPr sz="2200"/>
            </a:pPr>
            <a:r>
              <a:t>Step 3:</a:t>
            </a:r>
          </a:p>
          <a:p>
            <a:pPr marL="914400" indent="-228600">
              <a:spcBef>
                <a:spcPts val="1000"/>
              </a:spcBef>
              <a:buClr>
                <a:srgbClr val="434343"/>
              </a:buClr>
              <a:buSzPct val="100000"/>
              <a:buFont typeface="Helvetica"/>
              <a:buChar char="➢"/>
              <a:defRPr sz="2200"/>
            </a:pPr>
            <a:r>
              <a:t>Cuckoo performs analysis on the returned information</a:t>
            </a:r>
          </a:p>
          <a:p>
            <a:pPr>
              <a:spcBef>
                <a:spcPts val="0"/>
              </a:spcBef>
              <a:defRPr sz="2200"/>
            </a:pPr>
            <a:r>
              <a:t>Step 4:</a:t>
            </a:r>
          </a:p>
          <a:p>
            <a:pPr marL="914400" indent="-368300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2200"/>
            </a:pPr>
            <a:r>
              <a:t>Reports are generated</a:t>
            </a:r>
          </a:p>
        </p:txBody>
      </p:sp>
      <p:pic>
        <p:nvPicPr>
          <p:cNvPr id="271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76372" y="455550"/>
            <a:ext cx="2093428" cy="675299"/>
          </a:xfrm>
          <a:prstGeom prst="rect">
            <a:avLst/>
          </a:prstGeom>
          <a:ln w="12700">
            <a:miter lim="400000"/>
          </a:ln>
        </p:spPr>
      </p:pic>
      <p:sp>
        <p:nvSpPr>
          <p:cNvPr id="272" name="Shape 272"/>
          <p:cNvSpPr/>
          <p:nvPr>
            <p:ph type="sldNum" sz="quarter" idx="2"/>
          </p:nvPr>
        </p:nvSpPr>
        <p:spPr>
          <a:xfrm>
            <a:off x="8644059" y="5369745"/>
            <a:ext cx="365066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type="title"/>
          </p:nvPr>
        </p:nvSpPr>
        <p:spPr>
          <a:xfrm>
            <a:off x="311699" y="455554"/>
            <a:ext cx="8520602" cy="675302"/>
          </a:xfrm>
          <a:prstGeom prst="rect">
            <a:avLst/>
          </a:prstGeom>
          <a:solidFill>
            <a:srgbClr val="EFEFEF"/>
          </a:solidFill>
        </p:spPr>
        <p:txBody>
          <a:bodyPr/>
          <a:lstStyle>
            <a:lvl1pPr>
              <a:defRPr b="1"/>
            </a:lvl1pPr>
          </a:lstStyle>
          <a:p>
            <a:pPr/>
            <a:r>
              <a:t>Cuckoo Distributions</a:t>
            </a:r>
          </a:p>
        </p:txBody>
      </p:sp>
      <p:sp>
        <p:nvSpPr>
          <p:cNvPr id="275" name="Shape 275"/>
          <p:cNvSpPr/>
          <p:nvPr>
            <p:ph type="body" sz="half" idx="1"/>
          </p:nvPr>
        </p:nvSpPr>
        <p:spPr>
          <a:xfrm>
            <a:off x="311699" y="1206050"/>
            <a:ext cx="8407501" cy="2172300"/>
          </a:xfrm>
          <a:prstGeom prst="rect">
            <a:avLst/>
          </a:prstGeom>
        </p:spPr>
        <p:txBody>
          <a:bodyPr/>
          <a:lstStyle/>
          <a:p>
            <a:pPr marL="914400" indent="-228600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2200"/>
            </a:pPr>
            <a:r>
              <a:t>Main Distribution:</a:t>
            </a:r>
          </a:p>
          <a:p>
            <a:pPr indent="914400">
              <a:lnSpc>
                <a:spcPct val="150000"/>
              </a:lnSpc>
              <a:spcBef>
                <a:spcPts val="0"/>
              </a:spcBef>
              <a:defRPr sz="2200">
                <a:solidFill>
                  <a:srgbClr val="0000FF"/>
                </a:solidFill>
              </a:defRPr>
            </a:pPr>
            <a:r>
              <a:t>https://www.cuckoosandbox.org/</a:t>
            </a:r>
          </a:p>
          <a:p>
            <a:pPr marL="914400" indent="-228600">
              <a:spcBef>
                <a:spcPts val="1000"/>
              </a:spcBef>
              <a:buClr>
                <a:srgbClr val="434343"/>
              </a:buClr>
              <a:buSzPct val="100000"/>
              <a:buFont typeface="Helvetica"/>
              <a:buChar char="➢"/>
              <a:defRPr sz="2200"/>
            </a:pPr>
            <a:r>
              <a:t>Brad Spengler’s 1.2 Fork (Spender-Sandbox):</a:t>
            </a:r>
          </a:p>
          <a:p>
            <a:pPr indent="914400">
              <a:spcBef>
                <a:spcPts val="0"/>
              </a:spcBef>
              <a:defRPr sz="2200">
                <a:solidFill>
                  <a:srgbClr val="0000FF"/>
                </a:solidFill>
              </a:defRPr>
            </a:pPr>
            <a:r>
              <a:t>https://github.com/spender-sandbox/cuckoo-modified</a:t>
            </a:r>
          </a:p>
        </p:txBody>
      </p:sp>
      <p:pic>
        <p:nvPicPr>
          <p:cNvPr id="276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76372" y="455550"/>
            <a:ext cx="2093428" cy="675299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Shape 277"/>
          <p:cNvSpPr/>
          <p:nvPr>
            <p:ph type="sldNum" sz="quarter" idx="2"/>
          </p:nvPr>
        </p:nvSpPr>
        <p:spPr>
          <a:xfrm>
            <a:off x="8644059" y="5369745"/>
            <a:ext cx="365066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type="title"/>
          </p:nvPr>
        </p:nvSpPr>
        <p:spPr>
          <a:xfrm>
            <a:off x="311699" y="455554"/>
            <a:ext cx="8520602" cy="675302"/>
          </a:xfrm>
          <a:prstGeom prst="rect">
            <a:avLst/>
          </a:prstGeom>
          <a:solidFill>
            <a:srgbClr val="EFEFEF"/>
          </a:solidFill>
        </p:spPr>
        <p:txBody>
          <a:bodyPr/>
          <a:lstStyle>
            <a:lvl1pPr>
              <a:defRPr b="1"/>
            </a:lvl1pPr>
          </a:lstStyle>
          <a:p>
            <a:pPr/>
            <a:r>
              <a:t>Cuckoo Forks Unique Features</a:t>
            </a:r>
          </a:p>
        </p:txBody>
      </p:sp>
      <p:sp>
        <p:nvSpPr>
          <p:cNvPr id="280" name="Shape 280"/>
          <p:cNvSpPr/>
          <p:nvPr>
            <p:ph type="body" sz="half" idx="1"/>
          </p:nvPr>
        </p:nvSpPr>
        <p:spPr>
          <a:xfrm>
            <a:off x="311699" y="1186849"/>
            <a:ext cx="3057901" cy="4099202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50000"/>
              </a:lnSpc>
              <a:spcBef>
                <a:spcPts val="0"/>
              </a:spcBef>
              <a:defRPr b="1" sz="2400"/>
            </a:pPr>
            <a:r>
              <a:t>Cuckoo 1.2</a:t>
            </a:r>
          </a:p>
          <a:p>
            <a:pPr marL="457200" indent="-228600">
              <a:spcBef>
                <a:spcPts val="800"/>
              </a:spcBef>
              <a:buClr>
                <a:srgbClr val="434343"/>
              </a:buClr>
              <a:buSzPct val="100000"/>
              <a:buFont typeface="Helvetica"/>
              <a:buChar char="➢"/>
            </a:pPr>
            <a:r>
              <a:t>32-bit Windows </a:t>
            </a:r>
            <a:br/>
            <a:r>
              <a:t>Analysis only</a:t>
            </a:r>
          </a:p>
          <a:p>
            <a:pPr marL="457200" indent="-228600">
              <a:spcBef>
                <a:spcPts val="800"/>
              </a:spcBef>
              <a:buClr>
                <a:srgbClr val="434343"/>
              </a:buClr>
              <a:buSzPct val="100000"/>
              <a:buFont typeface="Helvetica"/>
              <a:buChar char="➢"/>
            </a:pPr>
            <a:r>
              <a:t>Good documentation</a:t>
            </a:r>
          </a:p>
          <a:p>
            <a:pPr marL="457200" indent="-228600">
              <a:spcBef>
                <a:spcPts val="800"/>
              </a:spcBef>
              <a:buClr>
                <a:srgbClr val="434343"/>
              </a:buClr>
              <a:buSzPct val="100000"/>
              <a:buFont typeface="Helvetica"/>
              <a:buChar char="➢"/>
            </a:pPr>
            <a:r>
              <a:t>Community Signatures </a:t>
            </a:r>
            <a:r>
              <a:rPr sz="1400"/>
              <a:t>(</a:t>
            </a:r>
            <a:r>
              <a:rPr i="1" sz="1400"/>
              <a:t>not actively maintained anymore</a:t>
            </a:r>
            <a:r>
              <a:rPr sz="1400"/>
              <a:t>)</a:t>
            </a:r>
            <a:endParaRPr sz="1400"/>
          </a:p>
          <a:p>
            <a:pPr marL="457200" indent="-228600">
              <a:spcBef>
                <a:spcPts val="1400"/>
              </a:spcBef>
              <a:buClr>
                <a:srgbClr val="434343"/>
              </a:buClr>
              <a:buSzPct val="100000"/>
              <a:buFont typeface="Helvetica"/>
              <a:buChar char="➢"/>
            </a:pPr>
            <a:r>
              <a:t>Stable!</a:t>
            </a:r>
          </a:p>
          <a:p>
            <a:pPr marL="457200" indent="-228600">
              <a:spcBef>
                <a:spcPts val="800"/>
              </a:spcBef>
              <a:buClr>
                <a:srgbClr val="434343"/>
              </a:buClr>
              <a:buSzPct val="100000"/>
              <a:buFont typeface="Helvetica"/>
              <a:buChar char="➢"/>
            </a:pPr>
            <a:r>
              <a:t>Old </a:t>
            </a:r>
            <a:r>
              <a:rPr sz="1400"/>
              <a:t>(March 2015)</a:t>
            </a:r>
            <a:endParaRPr sz="1400"/>
          </a:p>
          <a:p>
            <a:pPr marL="457200" indent="-228600">
              <a:spcBef>
                <a:spcPts val="800"/>
              </a:spcBef>
              <a:buClr>
                <a:srgbClr val="434343"/>
              </a:buClr>
              <a:buSzPct val="100000"/>
              <a:buFont typeface="Helvetica"/>
              <a:buChar char="➢"/>
            </a:pPr>
            <a:r>
              <a:t>Execution graph</a:t>
            </a:r>
          </a:p>
        </p:txBody>
      </p:sp>
      <p:pic>
        <p:nvPicPr>
          <p:cNvPr id="281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76372" y="455550"/>
            <a:ext cx="2093428" cy="675299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Shape 282"/>
          <p:cNvSpPr/>
          <p:nvPr>
            <p:ph type="sldNum" sz="quarter" idx="2"/>
          </p:nvPr>
        </p:nvSpPr>
        <p:spPr>
          <a:xfrm>
            <a:off x="8644059" y="5369745"/>
            <a:ext cx="365066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grpSp>
        <p:nvGrpSpPr>
          <p:cNvPr id="285" name="Group 285"/>
          <p:cNvGrpSpPr/>
          <p:nvPr/>
        </p:nvGrpSpPr>
        <p:grpSpPr>
          <a:xfrm>
            <a:off x="3287374" y="1147448"/>
            <a:ext cx="5675101" cy="2267402"/>
            <a:chOff x="0" y="0"/>
            <a:chExt cx="5675100" cy="2267400"/>
          </a:xfrm>
        </p:grpSpPr>
        <p:pic>
          <p:nvPicPr>
            <p:cNvPr id="283" name="image16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0" r="0" b="2199"/>
            <a:stretch>
              <a:fillRect/>
            </a:stretch>
          </p:blipFill>
          <p:spPr>
            <a:xfrm>
              <a:off x="-1" y="-1"/>
              <a:ext cx="5675100" cy="22674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4" name="Shape 284"/>
            <p:cNvSpPr/>
            <p:nvPr/>
          </p:nvSpPr>
          <p:spPr>
            <a:xfrm>
              <a:off x="-1" y="-1"/>
              <a:ext cx="5675102" cy="2267400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type="title"/>
          </p:nvPr>
        </p:nvSpPr>
        <p:spPr>
          <a:xfrm>
            <a:off x="311699" y="455554"/>
            <a:ext cx="8520602" cy="675302"/>
          </a:xfrm>
          <a:prstGeom prst="rect">
            <a:avLst/>
          </a:prstGeom>
          <a:solidFill>
            <a:srgbClr val="EFEFEF"/>
          </a:solidFill>
        </p:spPr>
        <p:txBody>
          <a:bodyPr/>
          <a:lstStyle>
            <a:lvl1pPr>
              <a:defRPr b="1"/>
            </a:lvl1pPr>
          </a:lstStyle>
          <a:p>
            <a:pPr/>
            <a:r>
              <a:t>Cuckoo Features</a:t>
            </a:r>
          </a:p>
        </p:txBody>
      </p:sp>
      <p:sp>
        <p:nvSpPr>
          <p:cNvPr id="288" name="Shape 288"/>
          <p:cNvSpPr/>
          <p:nvPr>
            <p:ph type="body" idx="1"/>
          </p:nvPr>
        </p:nvSpPr>
        <p:spPr>
          <a:xfrm>
            <a:off x="311700" y="1137925"/>
            <a:ext cx="7713599" cy="4088701"/>
          </a:xfrm>
          <a:prstGeom prst="rect">
            <a:avLst/>
          </a:prstGeom>
        </p:spPr>
        <p:txBody>
          <a:bodyPr/>
          <a:lstStyle/>
          <a:p>
            <a:pPr algn="ctr" defTabSz="722376">
              <a:spcBef>
                <a:spcPts val="700"/>
              </a:spcBef>
              <a:defRPr b="1" sz="1896"/>
            </a:pPr>
            <a:r>
              <a:t>Cuckoo 2.0 RC2</a:t>
            </a:r>
          </a:p>
          <a:p>
            <a:pPr marL="722376" indent="-290956" defTabSz="722376">
              <a:spcBef>
                <a:spcPts val="1100"/>
              </a:spcBef>
              <a:buClr>
                <a:srgbClr val="434343"/>
              </a:buClr>
              <a:buSzPct val="100000"/>
              <a:buFont typeface="Helvetica"/>
              <a:buChar char="➢"/>
              <a:defRPr sz="1738"/>
            </a:pPr>
            <a:r>
              <a:t>32/64-bit Windows support</a:t>
            </a:r>
          </a:p>
          <a:p>
            <a:pPr marL="722376" indent="-290956" defTabSz="722376">
              <a:spcBef>
                <a:spcPts val="1100"/>
              </a:spcBef>
              <a:buClr>
                <a:srgbClr val="434343"/>
              </a:buClr>
              <a:buSzPct val="100000"/>
              <a:buFont typeface="Helvetica"/>
              <a:buChar char="➢"/>
              <a:defRPr sz="1738"/>
            </a:pPr>
            <a:r>
              <a:t>Android/OSX/Linux support </a:t>
            </a:r>
            <a:r>
              <a:rPr i="1"/>
              <a:t>(no documentation yet)</a:t>
            </a:r>
            <a:endParaRPr i="1"/>
          </a:p>
          <a:p>
            <a:pPr marL="722376" indent="-290956" defTabSz="722376">
              <a:spcBef>
                <a:spcPts val="1100"/>
              </a:spcBef>
              <a:buClr>
                <a:srgbClr val="434343"/>
              </a:buClr>
              <a:buSzPct val="100000"/>
              <a:buFont typeface="Helvetica"/>
              <a:buChar char="➢"/>
              <a:defRPr sz="1738"/>
            </a:pPr>
            <a:r>
              <a:t>Import/Export reports</a:t>
            </a:r>
          </a:p>
          <a:p>
            <a:pPr marL="722376" indent="-290956" defTabSz="722376">
              <a:spcBef>
                <a:spcPts val="1100"/>
              </a:spcBef>
              <a:buClr>
                <a:srgbClr val="434343"/>
              </a:buClr>
              <a:buSzPct val="100000"/>
              <a:buFont typeface="Helvetica"/>
              <a:buChar char="➢"/>
              <a:defRPr sz="1738"/>
            </a:pPr>
            <a:r>
              <a:t>Maintained set of Community Signatures</a:t>
            </a:r>
          </a:p>
          <a:p>
            <a:pPr marL="722376" indent="-290956" defTabSz="722376">
              <a:spcBef>
                <a:spcPts val="1100"/>
              </a:spcBef>
              <a:buClr>
                <a:srgbClr val="434343"/>
              </a:buClr>
              <a:buSzPct val="100000"/>
              <a:buFont typeface="Helvetica"/>
              <a:buChar char="➢"/>
              <a:defRPr sz="1738"/>
            </a:pPr>
            <a:r>
              <a:t>Suricata/Snort Integration</a:t>
            </a:r>
          </a:p>
          <a:p>
            <a:pPr marL="722376" indent="-290956" defTabSz="722376">
              <a:spcBef>
                <a:spcPts val="1100"/>
              </a:spcBef>
              <a:buClr>
                <a:srgbClr val="434343"/>
              </a:buClr>
              <a:buSzPct val="100000"/>
              <a:buFont typeface="Helvetica"/>
              <a:buChar char="➢"/>
              <a:defRPr sz="1738"/>
            </a:pPr>
            <a:r>
              <a:t>MITM support for Encrypted Traffic</a:t>
            </a:r>
          </a:p>
          <a:p>
            <a:pPr marL="722376" indent="-290956" defTabSz="722376">
              <a:spcBef>
                <a:spcPts val="1100"/>
              </a:spcBef>
              <a:buClr>
                <a:srgbClr val="434343"/>
              </a:buClr>
              <a:buSzPct val="100000"/>
              <a:buFont typeface="Helvetica"/>
              <a:buChar char="➢"/>
              <a:defRPr sz="1738"/>
            </a:pPr>
            <a:r>
              <a:t>Malware Scoring support </a:t>
            </a:r>
            <a:r>
              <a:rPr i="1"/>
              <a:t>(very bad right now)</a:t>
            </a:r>
            <a:endParaRPr i="1"/>
          </a:p>
          <a:p>
            <a:pPr marL="722376" indent="-290956" defTabSz="722376">
              <a:lnSpc>
                <a:spcPct val="100000"/>
              </a:lnSpc>
              <a:spcBef>
                <a:spcPts val="1100"/>
              </a:spcBef>
              <a:buClr>
                <a:srgbClr val="434343"/>
              </a:buClr>
              <a:buSzPct val="100000"/>
              <a:buFont typeface="Helvetica"/>
              <a:buChar char="➢"/>
              <a:defRPr sz="1738"/>
            </a:pPr>
            <a:r>
              <a:t>Sandbox Baselining </a:t>
            </a:r>
            <a:r>
              <a:rPr i="1"/>
              <a:t>(memory-only)</a:t>
            </a:r>
          </a:p>
        </p:txBody>
      </p:sp>
      <p:pic>
        <p:nvPicPr>
          <p:cNvPr id="289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76372" y="455550"/>
            <a:ext cx="2093428" cy="675299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Shape 290"/>
          <p:cNvSpPr/>
          <p:nvPr>
            <p:ph type="sldNum" sz="quarter" idx="2"/>
          </p:nvPr>
        </p:nvSpPr>
        <p:spPr>
          <a:xfrm>
            <a:off x="8644059" y="5369745"/>
            <a:ext cx="365066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body" sz="half" idx="1"/>
          </p:nvPr>
        </p:nvSpPr>
        <p:spPr>
          <a:xfrm>
            <a:off x="311700" y="1137925"/>
            <a:ext cx="7405200" cy="2043601"/>
          </a:xfrm>
          <a:prstGeom prst="rect">
            <a:avLst/>
          </a:prstGeom>
        </p:spPr>
        <p:txBody>
          <a:bodyPr/>
          <a:lstStyle/>
          <a:p>
            <a:pPr defTabSz="886968">
              <a:spcBef>
                <a:spcPts val="0"/>
              </a:spcBef>
              <a:defRPr b="1" sz="2134"/>
            </a:pPr>
            <a:r>
              <a:t>Lane Huff</a:t>
            </a:r>
          </a:p>
          <a:p>
            <a:pPr marL="886968" indent="-221742" defTabSz="886968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1746"/>
            </a:pPr>
            <a:r>
              <a:t>Security Engineer at Secure Innovations</a:t>
            </a:r>
          </a:p>
          <a:p>
            <a:pPr marL="886968" indent="-221742" defTabSz="886968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1746"/>
            </a:pPr>
            <a:r>
              <a:t>Blog Author &amp; Podcast Participant with Primal Security</a:t>
            </a:r>
          </a:p>
          <a:p>
            <a:pPr marL="886968" indent="-221742" defTabSz="886968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1746"/>
            </a:pPr>
            <a:r>
              <a:t>Open Source Contributor</a:t>
            </a:r>
          </a:p>
          <a:p>
            <a:pPr marL="886968" indent="-221742" defTabSz="886968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1746"/>
            </a:pPr>
            <a:r>
              <a:t>World Traveler</a:t>
            </a:r>
          </a:p>
          <a:p>
            <a:pPr marL="886968" indent="-221742" defTabSz="886968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1746"/>
            </a:pPr>
            <a:r>
              <a:t>Twitter: @skankinmonkey</a:t>
            </a:r>
          </a:p>
        </p:txBody>
      </p:sp>
      <p:pic>
        <p:nvPicPr>
          <p:cNvPr id="154" name="image06.jpeg" descr="3pRI_ioS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14337" y="1518925"/>
            <a:ext cx="1434950" cy="1434950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Shape 155"/>
          <p:cNvSpPr/>
          <p:nvPr>
            <p:ph type="title"/>
          </p:nvPr>
        </p:nvSpPr>
        <p:spPr>
          <a:xfrm>
            <a:off x="311699" y="455554"/>
            <a:ext cx="8520602" cy="675302"/>
          </a:xfrm>
          <a:prstGeom prst="rect">
            <a:avLst/>
          </a:prstGeom>
          <a:solidFill>
            <a:srgbClr val="EFEFEF"/>
          </a:solidFill>
        </p:spPr>
        <p:txBody>
          <a:bodyPr anchor="ctr"/>
          <a:lstStyle>
            <a:lvl1pPr>
              <a:defRPr b="1"/>
            </a:lvl1pPr>
          </a:lstStyle>
          <a:p>
            <a:pPr/>
            <a:r>
              <a:t>Who am I?</a:t>
            </a:r>
          </a:p>
        </p:txBody>
      </p:sp>
      <p:pic>
        <p:nvPicPr>
          <p:cNvPr id="156" name="image05.jpeg" descr="IMG_0818.JPG"/>
          <p:cNvPicPr>
            <a:picLocks noChangeAspect="1"/>
          </p:cNvPicPr>
          <p:nvPr/>
        </p:nvPicPr>
        <p:blipFill>
          <a:blip r:embed="rId3">
            <a:extLst/>
          </a:blip>
          <a:srcRect l="4224" t="0" r="13109" b="0"/>
          <a:stretch>
            <a:fillRect/>
          </a:stretch>
        </p:blipFill>
        <p:spPr>
          <a:xfrm>
            <a:off x="157674" y="3290875"/>
            <a:ext cx="3767952" cy="1991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image43.jpeg" descr="11794143_10102787134127779_2833951991619358841_o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68174" y="3293374"/>
            <a:ext cx="2445026" cy="1833777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Shape 158"/>
          <p:cNvSpPr/>
          <p:nvPr>
            <p:ph type="sldNum" sz="quarter" idx="2"/>
          </p:nvPr>
        </p:nvSpPr>
        <p:spPr>
          <a:xfrm>
            <a:off x="8728816" y="5369745"/>
            <a:ext cx="280309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type="title"/>
          </p:nvPr>
        </p:nvSpPr>
        <p:spPr>
          <a:xfrm>
            <a:off x="311699" y="455554"/>
            <a:ext cx="8520602" cy="675302"/>
          </a:xfrm>
          <a:prstGeom prst="rect">
            <a:avLst/>
          </a:prstGeom>
          <a:solidFill>
            <a:srgbClr val="EFEFEF"/>
          </a:solidFill>
        </p:spPr>
        <p:txBody>
          <a:bodyPr/>
          <a:lstStyle>
            <a:lvl1pPr>
              <a:defRPr b="1"/>
            </a:lvl1pPr>
          </a:lstStyle>
          <a:p>
            <a:pPr/>
            <a:r>
              <a:t>Cuckoo Forks Unique Features</a:t>
            </a:r>
          </a:p>
        </p:txBody>
      </p:sp>
      <p:sp>
        <p:nvSpPr>
          <p:cNvPr id="293" name="Shape 293"/>
          <p:cNvSpPr/>
          <p:nvPr>
            <p:ph type="body" idx="1"/>
          </p:nvPr>
        </p:nvSpPr>
        <p:spPr>
          <a:xfrm>
            <a:off x="311699" y="1158774"/>
            <a:ext cx="6173401" cy="4182602"/>
          </a:xfrm>
          <a:prstGeom prst="rect">
            <a:avLst/>
          </a:prstGeom>
        </p:spPr>
        <p:txBody>
          <a:bodyPr/>
          <a:lstStyle/>
          <a:p>
            <a:pPr algn="ctr" defTabSz="886968">
              <a:lnSpc>
                <a:spcPct val="100000"/>
              </a:lnSpc>
              <a:spcBef>
                <a:spcPts val="900"/>
              </a:spcBef>
              <a:defRPr b="1" sz="2328"/>
            </a:pPr>
            <a:r>
              <a:t>Spender Sandbox</a:t>
            </a:r>
          </a:p>
          <a:p>
            <a:pPr defTabSz="886968">
              <a:lnSpc>
                <a:spcPct val="100000"/>
              </a:lnSpc>
              <a:spcBef>
                <a:spcPts val="900"/>
              </a:spcBef>
              <a:defRPr sz="1746"/>
            </a:pPr>
            <a:r>
              <a:t>All the Features of 1.2 plus …</a:t>
            </a:r>
            <a:r>
              <a:rPr sz="2134"/>
              <a:t> </a:t>
            </a:r>
            <a:endParaRPr sz="2134"/>
          </a:p>
          <a:p>
            <a:pPr marL="886968" indent="-221742" defTabSz="886968">
              <a:lnSpc>
                <a:spcPct val="100000"/>
              </a:lnSpc>
              <a:spcBef>
                <a:spcPts val="400"/>
              </a:spcBef>
              <a:buClr>
                <a:srgbClr val="434343"/>
              </a:buClr>
              <a:buSzPct val="100000"/>
              <a:buFont typeface="Helvetica"/>
              <a:buChar char="➢"/>
              <a:defRPr sz="1746"/>
            </a:pPr>
            <a:r>
              <a:t>32/64-bit Windows support</a:t>
            </a:r>
          </a:p>
          <a:p>
            <a:pPr marL="886968" indent="-221742" defTabSz="886968">
              <a:lnSpc>
                <a:spcPct val="100000"/>
              </a:lnSpc>
              <a:spcBef>
                <a:spcPts val="400"/>
              </a:spcBef>
              <a:buClr>
                <a:srgbClr val="434343"/>
              </a:buClr>
              <a:buSzPct val="100000"/>
              <a:buFont typeface="Helvetica"/>
              <a:buChar char="➢"/>
              <a:defRPr sz="1746"/>
            </a:pPr>
            <a:r>
              <a:t>Normalized Registry Names</a:t>
            </a:r>
          </a:p>
          <a:p>
            <a:pPr marL="886968" indent="-221742" defTabSz="886968">
              <a:lnSpc>
                <a:spcPct val="100000"/>
              </a:lnSpc>
              <a:spcBef>
                <a:spcPts val="400"/>
              </a:spcBef>
              <a:buClr>
                <a:srgbClr val="434343"/>
              </a:buClr>
              <a:buSzPct val="100000"/>
              <a:buFont typeface="Helvetica"/>
              <a:buChar char="➢"/>
              <a:defRPr sz="1746"/>
            </a:pPr>
            <a:r>
              <a:t>Service monitoring</a:t>
            </a:r>
          </a:p>
          <a:p>
            <a:pPr marL="886968" indent="-221742" defTabSz="886968">
              <a:lnSpc>
                <a:spcPct val="100000"/>
              </a:lnSpc>
              <a:spcBef>
                <a:spcPts val="400"/>
              </a:spcBef>
              <a:buClr>
                <a:srgbClr val="434343"/>
              </a:buClr>
              <a:buSzPct val="100000"/>
              <a:buFont typeface="Helvetica"/>
              <a:buChar char="➢"/>
              <a:defRPr sz="1746"/>
            </a:pPr>
            <a:r>
              <a:t>Better signatures</a:t>
            </a:r>
            <a:r>
              <a:rPr i="1"/>
              <a:t> (and maintained!)</a:t>
            </a:r>
            <a:endParaRPr i="1"/>
          </a:p>
          <a:p>
            <a:pPr marL="886968" indent="-221742" defTabSz="886968">
              <a:lnSpc>
                <a:spcPct val="100000"/>
              </a:lnSpc>
              <a:spcBef>
                <a:spcPts val="400"/>
              </a:spcBef>
              <a:buClr>
                <a:srgbClr val="434343"/>
              </a:buClr>
              <a:buSzPct val="100000"/>
              <a:buFont typeface="Helvetica"/>
              <a:buChar char="➢"/>
              <a:defRPr sz="1746"/>
            </a:pPr>
            <a:r>
              <a:t>Per-Analysis commenting</a:t>
            </a:r>
          </a:p>
          <a:p>
            <a:pPr marL="886968" indent="-221742" defTabSz="886968">
              <a:lnSpc>
                <a:spcPct val="100000"/>
              </a:lnSpc>
              <a:spcBef>
                <a:spcPts val="400"/>
              </a:spcBef>
              <a:buClr>
                <a:srgbClr val="434343"/>
              </a:buClr>
              <a:buSzPct val="100000"/>
              <a:buFont typeface="Helvetica"/>
              <a:buChar char="➢"/>
              <a:defRPr sz="1746"/>
            </a:pPr>
            <a:r>
              <a:t>Better at evading Anti-Sandbox and Anti-VM tools</a:t>
            </a:r>
          </a:p>
          <a:p>
            <a:pPr marL="886968" indent="-221742" defTabSz="886968">
              <a:lnSpc>
                <a:spcPct val="100000"/>
              </a:lnSpc>
              <a:spcBef>
                <a:spcPts val="400"/>
              </a:spcBef>
              <a:buClr>
                <a:srgbClr val="434343"/>
              </a:buClr>
              <a:buSzPct val="100000"/>
              <a:buFont typeface="Helvetica"/>
              <a:buChar char="➢"/>
              <a:defRPr sz="1746"/>
            </a:pPr>
            <a:r>
              <a:t>Malware Scoring </a:t>
            </a:r>
            <a:r>
              <a:rPr i="1"/>
              <a:t>(pretty good)</a:t>
            </a:r>
            <a:endParaRPr i="1"/>
          </a:p>
          <a:p>
            <a:pPr marL="886968" indent="-221742" defTabSz="886968">
              <a:lnSpc>
                <a:spcPct val="100000"/>
              </a:lnSpc>
              <a:spcBef>
                <a:spcPts val="900"/>
              </a:spcBef>
              <a:buClr>
                <a:srgbClr val="434343"/>
              </a:buClr>
              <a:buSzPct val="100000"/>
              <a:buFont typeface="Helvetica"/>
              <a:buChar char="➢"/>
              <a:defRPr sz="1746"/>
            </a:pPr>
            <a:r>
              <a:t>Very stable and good documentation</a:t>
            </a:r>
          </a:p>
          <a:p>
            <a:pPr algn="r" defTabSz="886968">
              <a:lnSpc>
                <a:spcPct val="100000"/>
              </a:lnSpc>
              <a:spcBef>
                <a:spcPts val="400"/>
              </a:spcBef>
              <a:defRPr i="1" sz="1746"/>
            </a:pPr>
            <a:r>
              <a:t>… and more! (regular updates to Git.)</a:t>
            </a:r>
          </a:p>
        </p:txBody>
      </p:sp>
      <p:pic>
        <p:nvPicPr>
          <p:cNvPr id="294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76372" y="455550"/>
            <a:ext cx="2093428" cy="675299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Shape 295"/>
          <p:cNvSpPr/>
          <p:nvPr>
            <p:ph type="sldNum" sz="quarter" idx="2"/>
          </p:nvPr>
        </p:nvSpPr>
        <p:spPr>
          <a:xfrm>
            <a:off x="8644059" y="5369745"/>
            <a:ext cx="365066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type="title"/>
          </p:nvPr>
        </p:nvSpPr>
        <p:spPr>
          <a:xfrm>
            <a:off x="311699" y="455554"/>
            <a:ext cx="8520602" cy="675302"/>
          </a:xfrm>
          <a:prstGeom prst="rect">
            <a:avLst/>
          </a:prstGeom>
          <a:solidFill>
            <a:srgbClr val="EFEFEF"/>
          </a:solidFill>
        </p:spPr>
        <p:txBody>
          <a:bodyPr/>
          <a:lstStyle>
            <a:lvl1pPr algn="ctr">
              <a:defRPr b="1"/>
            </a:lvl1pPr>
          </a:lstStyle>
          <a:p>
            <a:pPr/>
            <a:r>
              <a:t>Comparison</a:t>
            </a:r>
          </a:p>
        </p:txBody>
      </p:sp>
      <p:graphicFrame>
        <p:nvGraphicFramePr>
          <p:cNvPr id="298" name="Table 298"/>
          <p:cNvGraphicFramePr/>
          <p:nvPr/>
        </p:nvGraphicFramePr>
        <p:xfrm>
          <a:off x="723900" y="1257300"/>
          <a:ext cx="5464375" cy="12686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390725"/>
                <a:gridCol w="1536825"/>
                <a:gridCol w="1536825"/>
              </a:tblGrid>
              <a:tr h="468599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Arial"/>
                        </a:rPr>
                        <a:t>Feature</a:t>
                      </a:r>
                    </a:p>
                  </a:txBody>
                  <a:tcPr marL="91425" marR="91425" marT="91425" marB="91425" anchor="t" anchorCtr="0" horzOverflow="overflow">
                    <a:solidFill>
                      <a:srgbClr val="2A399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Arial"/>
                        </a:rPr>
                        <a:t>2.0 RC2</a:t>
                      </a:r>
                    </a:p>
                  </a:txBody>
                  <a:tcPr marL="91425" marR="91425" marT="91425" marB="91425" anchor="t" anchorCtr="0" horzOverflow="overflow">
                    <a:solidFill>
                      <a:srgbClr val="2A399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  <a:sym typeface="Arial"/>
                        </a:rPr>
                        <a:t>Spender</a:t>
                      </a:r>
                    </a:p>
                  </a:txBody>
                  <a:tcPr marL="91425" marR="91425" marT="91425" marB="91425" anchor="t" anchorCtr="0" horzOverflow="overflow">
                    <a:solidFill>
                      <a:srgbClr val="2A3990"/>
                    </a:solidFill>
                  </a:tcPr>
                </a:tc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2A3990"/>
                          </a:solidFill>
                          <a:sym typeface="Arial"/>
                        </a:rPr>
                        <a:t>32/64bit Windows 7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800">
                          <a:solidFill>
                            <a:srgbClr val="274E13"/>
                          </a:solidFill>
                          <a:sym typeface="Arial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✓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800">
                          <a:solidFill>
                            <a:srgbClr val="274E13"/>
                          </a:solidFill>
                          <a:sym typeface="Arial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✓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2A3990"/>
                          </a:solidFill>
                          <a:sym typeface="Arial"/>
                        </a:rPr>
                        <a:t>Android/OSX/Unix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800">
                          <a:solidFill>
                            <a:srgbClr val="274E13"/>
                          </a:solidFill>
                          <a:sym typeface="Arial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✓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0000"/>
                          </a:solidFill>
                          <a:sym typeface="Arial"/>
                        </a:rPr>
                        <a:t>x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2A3990"/>
                          </a:solidFill>
                          <a:sym typeface="Arial"/>
                        </a:rPr>
                        <a:t>Community Signatures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800">
                          <a:solidFill>
                            <a:srgbClr val="274E13"/>
                          </a:solidFill>
                          <a:sym typeface="Arial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✓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800">
                          <a:solidFill>
                            <a:srgbClr val="274E13"/>
                          </a:solidFill>
                          <a:sym typeface="Arial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✓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2A3990"/>
                          </a:solidFill>
                          <a:sym typeface="Arial"/>
                        </a:rPr>
                        <a:t>Suricata/Snort Integration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800">
                          <a:solidFill>
                            <a:srgbClr val="274E13"/>
                          </a:solidFill>
                          <a:sym typeface="Arial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✓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800">
                          <a:solidFill>
                            <a:srgbClr val="274E13"/>
                          </a:solidFill>
                          <a:sym typeface="Arial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✓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2A3990"/>
                          </a:solidFill>
                          <a:sym typeface="Arial"/>
                        </a:rPr>
                        <a:t>Normalized Registry Keys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0000"/>
                          </a:solidFill>
                          <a:sym typeface="Arial"/>
                        </a:rPr>
                        <a:t>x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800">
                          <a:solidFill>
                            <a:srgbClr val="274E13"/>
                          </a:solidFill>
                          <a:sym typeface="Arial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✓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2A3990"/>
                          </a:solidFill>
                          <a:sym typeface="Arial"/>
                        </a:rPr>
                        <a:t>Commenting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0000"/>
                          </a:solidFill>
                          <a:sym typeface="Arial"/>
                        </a:rPr>
                        <a:t>x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800">
                          <a:solidFill>
                            <a:srgbClr val="274E13"/>
                          </a:solidFill>
                          <a:sym typeface="Arial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✓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2A3990"/>
                          </a:solidFill>
                          <a:sym typeface="Arial"/>
                        </a:rPr>
                        <a:t>Scoring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800">
                          <a:solidFill>
                            <a:srgbClr val="274E13"/>
                          </a:solidFill>
                          <a:sym typeface="Arial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✓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800">
                          <a:solidFill>
                            <a:srgbClr val="274E13"/>
                          </a:solidFill>
                          <a:sym typeface="Arial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✓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  <a:tr h="101600">
                <a:tc>
                  <a:txBody>
                    <a:bodyPr/>
                    <a:lstStyle/>
                    <a:p>
                      <a:pPr algn="l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2A3990"/>
                          </a:solidFill>
                          <a:sym typeface="Arial"/>
                        </a:rPr>
                        <a:t>Baselining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b="1" sz="1800">
                          <a:solidFill>
                            <a:srgbClr val="274E13"/>
                          </a:solidFill>
                          <a:sym typeface="Arial"/>
                        </a:defRPr>
                      </a:pPr>
                      <a:r>
                        <a:rPr>
                          <a:latin typeface="+mn-lt"/>
                          <a:ea typeface="+mn-ea"/>
                          <a:cs typeface="+mn-cs"/>
                          <a:sym typeface="Helvetica"/>
                        </a:rPr>
                        <a:t>✓</a:t>
                      </a:r>
                    </a:p>
                  </a:txBody>
                  <a:tcPr marL="91425" marR="91425" marT="91425" marB="91425" anchor="t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0000"/>
                          </a:solidFill>
                          <a:sym typeface="Arial"/>
                        </a:rPr>
                        <a:t>x</a:t>
                      </a:r>
                    </a:p>
                  </a:txBody>
                  <a:tcPr marL="91425" marR="91425" marT="91425" marB="91425" anchor="t" anchorCtr="0" horzOverflow="overflow"/>
                </a:tc>
              </a:tr>
            </a:tbl>
          </a:graphicData>
        </a:graphic>
      </p:graphicFrame>
      <p:sp>
        <p:nvSpPr>
          <p:cNvPr id="299" name="Shape 299"/>
          <p:cNvSpPr/>
          <p:nvPr>
            <p:ph type="sldNum" sz="quarter" idx="2"/>
          </p:nvPr>
        </p:nvSpPr>
        <p:spPr>
          <a:xfrm>
            <a:off x="8644059" y="5369745"/>
            <a:ext cx="365066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type="title"/>
          </p:nvPr>
        </p:nvSpPr>
        <p:spPr>
          <a:xfrm>
            <a:off x="311699" y="455554"/>
            <a:ext cx="8520602" cy="675302"/>
          </a:xfrm>
          <a:prstGeom prst="rect">
            <a:avLst/>
          </a:prstGeom>
          <a:solidFill>
            <a:srgbClr val="EFEFEF"/>
          </a:solidFill>
        </p:spPr>
        <p:txBody>
          <a:bodyPr/>
          <a:lstStyle>
            <a:lvl1pPr>
              <a:defRPr b="1"/>
            </a:lvl1pPr>
          </a:lstStyle>
          <a:p>
            <a:pPr/>
            <a:r>
              <a:t>Analysis Packages</a:t>
            </a:r>
          </a:p>
        </p:txBody>
      </p:sp>
      <p:sp>
        <p:nvSpPr>
          <p:cNvPr id="302" name="Shape 302"/>
          <p:cNvSpPr/>
          <p:nvPr>
            <p:ph type="body" sz="half" idx="1"/>
          </p:nvPr>
        </p:nvSpPr>
        <p:spPr>
          <a:xfrm>
            <a:off x="311699" y="1130849"/>
            <a:ext cx="4641901" cy="3140401"/>
          </a:xfrm>
          <a:prstGeom prst="rect">
            <a:avLst/>
          </a:prstGeom>
        </p:spPr>
        <p:txBody>
          <a:bodyPr/>
          <a:lstStyle/>
          <a:p>
            <a:pPr marL="886968" indent="-221742" defTabSz="886968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Trebuchet MS"/>
              <a:buChar char="➢"/>
              <a:defRPr sz="2134"/>
            </a:pPr>
            <a:r>
              <a:t>(Java) applet</a:t>
            </a:r>
          </a:p>
          <a:p>
            <a:pPr marL="886968" indent="-221742" defTabSz="886968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2134"/>
            </a:pPr>
            <a:r>
              <a:t>bin(ary data)</a:t>
            </a:r>
          </a:p>
          <a:p>
            <a:pPr marL="886968" indent="-221742" defTabSz="886968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2134"/>
            </a:pPr>
            <a:r>
              <a:t>Cp1 (control panel applets)</a:t>
            </a:r>
          </a:p>
          <a:p>
            <a:pPr marL="886968" indent="-221742" defTabSz="886968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2134"/>
            </a:pPr>
            <a:r>
              <a:t>Dll</a:t>
            </a:r>
          </a:p>
          <a:p>
            <a:pPr marL="886968" indent="-221742" defTabSz="886968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2134"/>
            </a:pPr>
            <a:r>
              <a:t>Doc (Word)</a:t>
            </a:r>
          </a:p>
          <a:p>
            <a:pPr marL="886968" indent="-221742" defTabSz="886968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2134"/>
            </a:pPr>
            <a:r>
              <a:t>Exe</a:t>
            </a:r>
          </a:p>
          <a:p>
            <a:pPr marL="886968" indent="-221742" defTabSz="886968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2134"/>
            </a:pPr>
            <a:r>
              <a:t>Generic (via cmd.exe)</a:t>
            </a:r>
          </a:p>
          <a:p>
            <a:pPr marL="886968" indent="-221742" defTabSz="886968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2134"/>
            </a:pPr>
            <a:r>
              <a:t>HTML</a:t>
            </a:r>
          </a:p>
          <a:p>
            <a:pPr marL="886968" indent="-221742" defTabSz="886968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2134"/>
            </a:pPr>
            <a:r>
              <a:t>IE (for URL)</a:t>
            </a:r>
          </a:p>
        </p:txBody>
      </p:sp>
      <p:sp>
        <p:nvSpPr>
          <p:cNvPr id="303" name="Shape 303"/>
          <p:cNvSpPr/>
          <p:nvPr/>
        </p:nvSpPr>
        <p:spPr>
          <a:xfrm>
            <a:off x="4523949" y="1068349"/>
            <a:ext cx="3496501" cy="4246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 marL="457200" indent="-228600">
              <a:spcBef>
                <a:spcPts val="1600"/>
              </a:spcBef>
              <a:buClr>
                <a:srgbClr val="434343"/>
              </a:buClr>
              <a:buSzPct val="100000"/>
              <a:buFont typeface="Helvetica"/>
              <a:buChar char="➢"/>
              <a:defRPr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Jar</a:t>
            </a:r>
            <a:endParaRPr sz="1800"/>
          </a:p>
          <a:p>
            <a:pPr marL="457200" indent="-228600">
              <a:spcBef>
                <a:spcPts val="1600"/>
              </a:spcBef>
              <a:buClr>
                <a:srgbClr val="434343"/>
              </a:buClr>
              <a:buSzPct val="100000"/>
              <a:buFont typeface="Helvetica"/>
              <a:buChar char="➢"/>
              <a:defRPr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MSI</a:t>
            </a:r>
            <a:endParaRPr sz="1800"/>
          </a:p>
          <a:p>
            <a:pPr marL="457200" indent="-228600">
              <a:spcBef>
                <a:spcPts val="1600"/>
              </a:spcBef>
              <a:buClr>
                <a:srgbClr val="434343"/>
              </a:buClr>
              <a:buSzPct val="100000"/>
              <a:buFont typeface="Helvetica"/>
              <a:buChar char="➢"/>
              <a:defRPr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PDG</a:t>
            </a:r>
            <a:endParaRPr sz="1800"/>
          </a:p>
          <a:p>
            <a:pPr marL="457200" indent="-228600">
              <a:spcBef>
                <a:spcPts val="1600"/>
              </a:spcBef>
              <a:buClr>
                <a:srgbClr val="434343"/>
              </a:buClr>
              <a:buSzPct val="100000"/>
              <a:buFont typeface="Helvetica"/>
              <a:buChar char="➢"/>
              <a:defRPr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PPT</a:t>
            </a:r>
            <a:endParaRPr sz="1800"/>
          </a:p>
          <a:p>
            <a:pPr marL="457200" indent="-228600">
              <a:spcBef>
                <a:spcPts val="1600"/>
              </a:spcBef>
              <a:buClr>
                <a:srgbClr val="434343"/>
              </a:buClr>
              <a:buSzPct val="100000"/>
              <a:buFont typeface="Helvetica"/>
              <a:buChar char="➢"/>
              <a:defRPr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PS1 (Powershell)</a:t>
            </a:r>
            <a:endParaRPr sz="1800"/>
          </a:p>
          <a:p>
            <a:pPr marL="457200" indent="-228600">
              <a:spcBef>
                <a:spcPts val="1600"/>
              </a:spcBef>
              <a:buClr>
                <a:srgbClr val="434343"/>
              </a:buClr>
              <a:buSzPct val="100000"/>
              <a:buFont typeface="Helvetica"/>
              <a:buChar char="➢"/>
              <a:defRPr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Vbs (VBScript)</a:t>
            </a:r>
            <a:endParaRPr sz="1800"/>
          </a:p>
          <a:p>
            <a:pPr marL="457200" indent="-228600">
              <a:spcBef>
                <a:spcPts val="1600"/>
              </a:spcBef>
              <a:buClr>
                <a:srgbClr val="434343"/>
              </a:buClr>
              <a:buSzPct val="100000"/>
              <a:buFont typeface="Helvetica"/>
              <a:buChar char="➢"/>
              <a:defRPr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Xls (Excel)</a:t>
            </a:r>
            <a:endParaRPr sz="1800"/>
          </a:p>
          <a:p>
            <a:pPr marL="457200" indent="-228600">
              <a:spcBef>
                <a:spcPts val="1600"/>
              </a:spcBef>
              <a:buClr>
                <a:srgbClr val="434343"/>
              </a:buClr>
              <a:buSzPct val="100000"/>
              <a:buFont typeface="Helvetica"/>
              <a:buChar char="➢"/>
              <a:defRPr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Zip</a:t>
            </a:r>
          </a:p>
        </p:txBody>
      </p:sp>
      <p:sp>
        <p:nvSpPr>
          <p:cNvPr id="304" name="Shape 304"/>
          <p:cNvSpPr/>
          <p:nvPr/>
        </p:nvSpPr>
        <p:spPr>
          <a:xfrm>
            <a:off x="501299" y="4676625"/>
            <a:ext cx="4582502" cy="50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i="1" sz="2200">
                <a:solidFill>
                  <a:srgbClr val="434343"/>
                </a:solidFill>
              </a:defRPr>
            </a:lvl1pPr>
          </a:lstStyle>
          <a:p>
            <a:pPr/>
            <a:r>
              <a:t>… Automatic Detection (usually)</a:t>
            </a:r>
          </a:p>
        </p:txBody>
      </p:sp>
      <p:pic>
        <p:nvPicPr>
          <p:cNvPr id="305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76372" y="455550"/>
            <a:ext cx="2093428" cy="675299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Shape 306"/>
          <p:cNvSpPr/>
          <p:nvPr>
            <p:ph type="sldNum" sz="quarter" idx="2"/>
          </p:nvPr>
        </p:nvSpPr>
        <p:spPr>
          <a:xfrm>
            <a:off x="8644059" y="5369745"/>
            <a:ext cx="365066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type="title"/>
          </p:nvPr>
        </p:nvSpPr>
        <p:spPr>
          <a:xfrm>
            <a:off x="311699" y="455554"/>
            <a:ext cx="8520602" cy="675302"/>
          </a:xfrm>
          <a:prstGeom prst="rect">
            <a:avLst/>
          </a:prstGeom>
          <a:solidFill>
            <a:srgbClr val="EFEFEF"/>
          </a:solidFill>
        </p:spPr>
        <p:txBody>
          <a:bodyPr/>
          <a:lstStyle>
            <a:lvl1pPr>
              <a:defRPr b="1"/>
            </a:lvl1pPr>
          </a:lstStyle>
          <a:p>
            <a:pPr/>
            <a:r>
              <a:t>Submission Options</a:t>
            </a:r>
          </a:p>
        </p:txBody>
      </p:sp>
      <p:sp>
        <p:nvSpPr>
          <p:cNvPr id="309" name="Shape 309"/>
          <p:cNvSpPr/>
          <p:nvPr>
            <p:ph type="body" sz="quarter" idx="1"/>
          </p:nvPr>
        </p:nvSpPr>
        <p:spPr>
          <a:xfrm>
            <a:off x="5058000" y="1308724"/>
            <a:ext cx="4009800" cy="2078402"/>
          </a:xfrm>
          <a:prstGeom prst="rect">
            <a:avLst/>
          </a:prstGeom>
        </p:spPr>
        <p:txBody>
          <a:bodyPr/>
          <a:lstStyle/>
          <a:p>
            <a:pPr marL="443484" indent="-332613" defTabSz="886968">
              <a:spcBef>
                <a:spcPts val="0"/>
              </a:spcBef>
              <a:buClr>
                <a:srgbClr val="434343"/>
              </a:buClr>
              <a:buSzPct val="100000"/>
              <a:buFont typeface="Trebuchet MS"/>
              <a:buChar char="➢"/>
              <a:defRPr sz="1746"/>
            </a:pPr>
            <a:r>
              <a:t>Package Selection</a:t>
            </a:r>
          </a:p>
          <a:p>
            <a:pPr marL="443484" indent="-332613" defTabSz="886968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1746"/>
            </a:pPr>
            <a:r>
              <a:t>Machine Selection</a:t>
            </a:r>
          </a:p>
          <a:p>
            <a:pPr marL="443484" indent="-332613" defTabSz="886968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1746"/>
            </a:pPr>
            <a:r>
              <a:t>Override Timeout Value</a:t>
            </a:r>
          </a:p>
          <a:p>
            <a:pPr marL="443484" indent="-332613" defTabSz="886968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1746"/>
            </a:pPr>
            <a:r>
              <a:t>Set Clock Options (Spender-Only)</a:t>
            </a:r>
          </a:p>
          <a:p>
            <a:pPr marL="443484" indent="-332613" defTabSz="886968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1746"/>
            </a:pPr>
            <a:r>
              <a:t>Disable VM-Interaction</a:t>
            </a:r>
          </a:p>
          <a:p>
            <a:pPr marL="443484" indent="-332613" defTabSz="886968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1746"/>
            </a:pPr>
            <a:r>
              <a:t>Memory Analysis</a:t>
            </a:r>
          </a:p>
        </p:txBody>
      </p:sp>
      <p:pic>
        <p:nvPicPr>
          <p:cNvPr id="310" name="image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9175" y="1173799"/>
            <a:ext cx="4787251" cy="4099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image1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76372" y="455550"/>
            <a:ext cx="2093428" cy="675299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Shape 312"/>
          <p:cNvSpPr/>
          <p:nvPr>
            <p:ph type="sldNum" sz="quarter" idx="2"/>
          </p:nvPr>
        </p:nvSpPr>
        <p:spPr>
          <a:xfrm>
            <a:off x="8644059" y="5369745"/>
            <a:ext cx="365066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type="title"/>
          </p:nvPr>
        </p:nvSpPr>
        <p:spPr>
          <a:xfrm>
            <a:off x="311699" y="455554"/>
            <a:ext cx="8520602" cy="675302"/>
          </a:xfrm>
          <a:prstGeom prst="rect">
            <a:avLst/>
          </a:prstGeom>
          <a:solidFill>
            <a:srgbClr val="EFEFEF"/>
          </a:solidFill>
        </p:spPr>
        <p:txBody>
          <a:bodyPr/>
          <a:lstStyle>
            <a:lvl1pPr>
              <a:defRPr b="1"/>
            </a:lvl1pPr>
          </a:lstStyle>
          <a:p>
            <a:pPr/>
            <a:r>
              <a:t>Overview Page</a:t>
            </a:r>
          </a:p>
        </p:txBody>
      </p:sp>
      <p:sp>
        <p:nvSpPr>
          <p:cNvPr id="315" name="Shape 315"/>
          <p:cNvSpPr/>
          <p:nvPr>
            <p:ph type="body" sz="half" idx="1"/>
          </p:nvPr>
        </p:nvSpPr>
        <p:spPr>
          <a:xfrm>
            <a:off x="311699" y="2670100"/>
            <a:ext cx="5489102" cy="2679900"/>
          </a:xfrm>
          <a:prstGeom prst="rect">
            <a:avLst/>
          </a:prstGeom>
        </p:spPr>
        <p:txBody>
          <a:bodyPr/>
          <a:lstStyle/>
          <a:p>
            <a:pPr marL="886968" indent="-221742" defTabSz="886968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1746"/>
            </a:pPr>
            <a:r>
              <a:t>File Details</a:t>
            </a:r>
          </a:p>
          <a:p>
            <a:pPr lvl="1" marL="1330452" indent="-332613" defTabSz="886968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○"/>
              <a:defRPr sz="1746"/>
            </a:pPr>
            <a:r>
              <a:t>SSDEEP</a:t>
            </a:r>
            <a:endParaRPr sz="1358"/>
          </a:p>
          <a:p>
            <a:pPr lvl="1" marL="1330452" indent="-332613" defTabSz="886968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○"/>
              <a:defRPr sz="1746"/>
            </a:pPr>
            <a:r>
              <a:t>Yara</a:t>
            </a:r>
            <a:endParaRPr sz="1358"/>
          </a:p>
          <a:p>
            <a:pPr marL="886968" indent="-221742" defTabSz="886968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1746"/>
            </a:pPr>
            <a:r>
              <a:t>Signatures</a:t>
            </a:r>
          </a:p>
          <a:p>
            <a:pPr lvl="1" marL="1330452" indent="-332613" defTabSz="886968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○"/>
              <a:defRPr sz="1746"/>
            </a:pPr>
            <a:r>
              <a:t>Community based</a:t>
            </a:r>
            <a:endParaRPr sz="1358"/>
          </a:p>
          <a:p>
            <a:pPr lvl="1" marL="1330452" indent="-332613" defTabSz="886968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○"/>
              <a:defRPr sz="1746"/>
            </a:pPr>
            <a:r>
              <a:t>Customizable</a:t>
            </a:r>
            <a:endParaRPr sz="1358"/>
          </a:p>
          <a:p>
            <a:pPr lvl="1" marL="1330452" indent="-332613" defTabSz="886968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○"/>
              <a:defRPr sz="1746"/>
            </a:pPr>
            <a:r>
              <a:t>Severity</a:t>
            </a:r>
            <a:endParaRPr sz="1358"/>
          </a:p>
          <a:p>
            <a:pPr marL="886968" indent="-221742" defTabSz="886968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1746"/>
            </a:pPr>
            <a:r>
              <a:t>Network Traffic (DNS/Host)</a:t>
            </a:r>
          </a:p>
          <a:p>
            <a:pPr marL="886968" indent="-221742" defTabSz="886968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1746"/>
            </a:pPr>
            <a:r>
              <a:t>File/Process/Registry activity</a:t>
            </a:r>
          </a:p>
        </p:txBody>
      </p:sp>
      <p:pic>
        <p:nvPicPr>
          <p:cNvPr id="316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76372" y="455550"/>
            <a:ext cx="2093428" cy="67529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9" name="Group 319"/>
          <p:cNvGrpSpPr/>
          <p:nvPr/>
        </p:nvGrpSpPr>
        <p:grpSpPr>
          <a:xfrm>
            <a:off x="311698" y="1181673"/>
            <a:ext cx="8520603" cy="1513803"/>
            <a:chOff x="0" y="0"/>
            <a:chExt cx="8520601" cy="1513801"/>
          </a:xfrm>
        </p:grpSpPr>
        <p:pic>
          <p:nvPicPr>
            <p:cNvPr id="317" name="image19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-1"/>
              <a:ext cx="8520601" cy="14462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8" name="Shape 318"/>
            <p:cNvSpPr/>
            <p:nvPr/>
          </p:nvSpPr>
          <p:spPr>
            <a:xfrm>
              <a:off x="0" y="0"/>
              <a:ext cx="8520602" cy="1513802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320" name="Shape 320"/>
          <p:cNvSpPr/>
          <p:nvPr>
            <p:ph type="sldNum" sz="quarter" idx="2"/>
          </p:nvPr>
        </p:nvSpPr>
        <p:spPr>
          <a:xfrm>
            <a:off x="8644059" y="5369745"/>
            <a:ext cx="365066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type="title"/>
          </p:nvPr>
        </p:nvSpPr>
        <p:spPr>
          <a:xfrm>
            <a:off x="311699" y="455554"/>
            <a:ext cx="8520602" cy="675302"/>
          </a:xfrm>
          <a:prstGeom prst="rect">
            <a:avLst/>
          </a:prstGeom>
          <a:solidFill>
            <a:srgbClr val="EFEFEF"/>
          </a:solidFill>
        </p:spPr>
        <p:txBody>
          <a:bodyPr/>
          <a:lstStyle>
            <a:lvl1pPr>
              <a:defRPr b="1"/>
            </a:lvl1pPr>
          </a:lstStyle>
          <a:p>
            <a:pPr/>
            <a:r>
              <a:t>Static Analysis Page</a:t>
            </a:r>
          </a:p>
        </p:txBody>
      </p:sp>
      <p:sp>
        <p:nvSpPr>
          <p:cNvPr id="323" name="Shape 323"/>
          <p:cNvSpPr/>
          <p:nvPr>
            <p:ph type="body" sz="half" idx="1"/>
          </p:nvPr>
        </p:nvSpPr>
        <p:spPr>
          <a:xfrm>
            <a:off x="433499" y="2241250"/>
            <a:ext cx="4917002" cy="3193801"/>
          </a:xfrm>
          <a:prstGeom prst="rect">
            <a:avLst/>
          </a:prstGeom>
        </p:spPr>
        <p:txBody>
          <a:bodyPr/>
          <a:lstStyle/>
          <a:p>
            <a:pPr marL="886968" indent="-221742" defTabSz="886968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1746"/>
            </a:pPr>
            <a:r>
              <a:t>PE Information</a:t>
            </a:r>
          </a:p>
          <a:p>
            <a:pPr lvl="1" marL="1330452" indent="-332613" defTabSz="886968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○"/>
              <a:defRPr sz="1746"/>
            </a:pPr>
            <a:r>
              <a:t>Reported/Actual Checksum</a:t>
            </a:r>
            <a:endParaRPr sz="1358"/>
          </a:p>
          <a:p>
            <a:pPr lvl="1" marL="1330452" indent="-332613" defTabSz="886968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○"/>
              <a:defRPr sz="1746"/>
            </a:pPr>
            <a:r>
              <a:t>Compile Time</a:t>
            </a:r>
            <a:endParaRPr sz="1358"/>
          </a:p>
          <a:p>
            <a:pPr marL="886968" indent="-221742" defTabSz="886968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1746"/>
            </a:pPr>
            <a:r>
              <a:t>Version Information</a:t>
            </a:r>
          </a:p>
          <a:p>
            <a:pPr lvl="1" marL="1330452" indent="-332613" defTabSz="886968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○"/>
              <a:defRPr sz="1746"/>
            </a:pPr>
            <a:r>
              <a:t>File metadata (author, etc)</a:t>
            </a:r>
            <a:endParaRPr sz="1358"/>
          </a:p>
          <a:p>
            <a:pPr marL="886968" indent="-221742" defTabSz="886968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1746"/>
            </a:pPr>
            <a:r>
              <a:t>Memory Sections</a:t>
            </a:r>
          </a:p>
          <a:p>
            <a:pPr lvl="1" marL="1330452" indent="-332613" defTabSz="886968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○"/>
              <a:defRPr sz="1746"/>
            </a:pPr>
            <a:r>
              <a:t>Virtual Size/Raw Size</a:t>
            </a:r>
            <a:endParaRPr sz="1358"/>
          </a:p>
          <a:p>
            <a:pPr marL="886968" indent="-221742" defTabSz="886968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1746"/>
            </a:pPr>
            <a:r>
              <a:t>Imports</a:t>
            </a:r>
          </a:p>
          <a:p>
            <a:pPr lvl="1" marL="1330452" indent="-332613" defTabSz="886968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○"/>
              <a:defRPr sz="1746"/>
            </a:pPr>
            <a:r>
              <a:t>Kernel, other system calls</a:t>
            </a:r>
            <a:endParaRPr sz="1358"/>
          </a:p>
          <a:p>
            <a:pPr marL="886968" indent="-221742" defTabSz="886968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1746"/>
            </a:pPr>
            <a:r>
              <a:t>Strings</a:t>
            </a:r>
          </a:p>
          <a:p>
            <a:pPr marL="886968" indent="-221742" defTabSz="886968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1746"/>
            </a:pPr>
            <a:r>
              <a:t>Antivirus (VirusTotal)</a:t>
            </a:r>
          </a:p>
        </p:txBody>
      </p:sp>
      <p:pic>
        <p:nvPicPr>
          <p:cNvPr id="324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76372" y="455550"/>
            <a:ext cx="2093428" cy="67529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27" name="Group 327"/>
          <p:cNvGrpSpPr/>
          <p:nvPr/>
        </p:nvGrpSpPr>
        <p:grpSpPr>
          <a:xfrm>
            <a:off x="433499" y="1157125"/>
            <a:ext cx="8277002" cy="1057850"/>
            <a:chOff x="0" y="0"/>
            <a:chExt cx="8277000" cy="1057849"/>
          </a:xfrm>
        </p:grpSpPr>
        <p:pic>
          <p:nvPicPr>
            <p:cNvPr id="325" name="image21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8229601" cy="1044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6" name="Shape 326"/>
            <p:cNvSpPr/>
            <p:nvPr/>
          </p:nvSpPr>
          <p:spPr>
            <a:xfrm>
              <a:off x="6901" y="12950"/>
              <a:ext cx="8270101" cy="1044900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328" name="Shape 328"/>
          <p:cNvSpPr/>
          <p:nvPr>
            <p:ph type="sldNum" sz="quarter" idx="2"/>
          </p:nvPr>
        </p:nvSpPr>
        <p:spPr>
          <a:xfrm>
            <a:off x="8644059" y="5369745"/>
            <a:ext cx="365066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type="title"/>
          </p:nvPr>
        </p:nvSpPr>
        <p:spPr>
          <a:xfrm>
            <a:off x="311699" y="455554"/>
            <a:ext cx="8520602" cy="675302"/>
          </a:xfrm>
          <a:prstGeom prst="rect">
            <a:avLst/>
          </a:prstGeom>
          <a:solidFill>
            <a:srgbClr val="EFEFEF"/>
          </a:solidFill>
        </p:spPr>
        <p:txBody>
          <a:bodyPr/>
          <a:lstStyle>
            <a:lvl1pPr>
              <a:defRPr b="1"/>
            </a:lvl1pPr>
          </a:lstStyle>
          <a:p>
            <a:pPr/>
            <a:r>
              <a:t>Behavioral Analysis Page</a:t>
            </a:r>
          </a:p>
        </p:txBody>
      </p:sp>
      <p:sp>
        <p:nvSpPr>
          <p:cNvPr id="331" name="Shape 331"/>
          <p:cNvSpPr/>
          <p:nvPr>
            <p:ph type="body" sz="half" idx="1"/>
          </p:nvPr>
        </p:nvSpPr>
        <p:spPr>
          <a:xfrm>
            <a:off x="311699" y="3531475"/>
            <a:ext cx="6602402" cy="1811100"/>
          </a:xfrm>
          <a:prstGeom prst="rect">
            <a:avLst/>
          </a:prstGeom>
        </p:spPr>
        <p:txBody>
          <a:bodyPr/>
          <a:lstStyle/>
          <a:p>
            <a:pPr marL="914400" indent="-228600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2200"/>
            </a:pPr>
            <a:r>
              <a:t>Process Tree</a:t>
            </a:r>
          </a:p>
          <a:p>
            <a:pPr lvl="1" marL="1371600" indent="-342900">
              <a:spcBef>
                <a:spcPts val="1000"/>
              </a:spcBef>
              <a:buClr>
                <a:srgbClr val="434343"/>
              </a:buClr>
              <a:buSzPct val="100000"/>
              <a:buFont typeface="Helvetica"/>
              <a:buChar char="○"/>
            </a:pPr>
            <a:r>
              <a:t>Useful for viewing execution flow</a:t>
            </a:r>
            <a:endParaRPr sz="1400"/>
          </a:p>
          <a:p>
            <a:pPr marL="914400" indent="-228600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2200"/>
            </a:pPr>
            <a:r>
              <a:t>Per process ‘action’ breakdown</a:t>
            </a:r>
          </a:p>
        </p:txBody>
      </p:sp>
      <p:pic>
        <p:nvPicPr>
          <p:cNvPr id="332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76372" y="455550"/>
            <a:ext cx="2093428" cy="675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image20.png"/>
          <p:cNvPicPr>
            <a:picLocks noChangeAspect="1"/>
          </p:cNvPicPr>
          <p:nvPr/>
        </p:nvPicPr>
        <p:blipFill>
          <a:blip r:embed="rId3">
            <a:extLst/>
          </a:blip>
          <a:srcRect l="1883" t="0" r="0" b="0"/>
          <a:stretch>
            <a:fillRect/>
          </a:stretch>
        </p:blipFill>
        <p:spPr>
          <a:xfrm>
            <a:off x="463849" y="1192999"/>
            <a:ext cx="7929101" cy="2229000"/>
          </a:xfrm>
          <a:prstGeom prst="rect">
            <a:avLst/>
          </a:prstGeom>
          <a:ln>
            <a:solidFill>
              <a:srgbClr val="434343"/>
            </a:solidFill>
          </a:ln>
        </p:spPr>
      </p:pic>
      <p:sp>
        <p:nvSpPr>
          <p:cNvPr id="334" name="Shape 334"/>
          <p:cNvSpPr/>
          <p:nvPr>
            <p:ph type="sldNum" sz="quarter" idx="2"/>
          </p:nvPr>
        </p:nvSpPr>
        <p:spPr>
          <a:xfrm>
            <a:off x="8644059" y="5369745"/>
            <a:ext cx="365066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type="title"/>
          </p:nvPr>
        </p:nvSpPr>
        <p:spPr>
          <a:xfrm>
            <a:off x="311699" y="455554"/>
            <a:ext cx="8520602" cy="675302"/>
          </a:xfrm>
          <a:prstGeom prst="rect">
            <a:avLst/>
          </a:prstGeom>
          <a:solidFill>
            <a:srgbClr val="EFEFEF"/>
          </a:solidFill>
        </p:spPr>
        <p:txBody>
          <a:bodyPr/>
          <a:lstStyle>
            <a:lvl1pPr>
              <a:defRPr b="1"/>
            </a:lvl1pPr>
          </a:lstStyle>
          <a:p>
            <a:pPr/>
            <a:r>
              <a:t>Network Analysis Page</a:t>
            </a:r>
          </a:p>
        </p:txBody>
      </p:sp>
      <p:sp>
        <p:nvSpPr>
          <p:cNvPr id="337" name="Shape 337"/>
          <p:cNvSpPr/>
          <p:nvPr>
            <p:ph type="body" sz="half" idx="1"/>
          </p:nvPr>
        </p:nvSpPr>
        <p:spPr>
          <a:xfrm>
            <a:off x="311699" y="2724799"/>
            <a:ext cx="7136102" cy="2694002"/>
          </a:xfrm>
          <a:prstGeom prst="rect">
            <a:avLst/>
          </a:prstGeom>
        </p:spPr>
        <p:txBody>
          <a:bodyPr/>
          <a:lstStyle/>
          <a:p>
            <a:pPr marL="914400" indent="-228600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2200"/>
            </a:pPr>
            <a:r>
              <a:t>Breakdown by Type of Traffic</a:t>
            </a:r>
          </a:p>
          <a:p>
            <a:pPr lvl="1" marL="1371600" indent="-342900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○"/>
            </a:pPr>
            <a:r>
              <a:t>Post-Analysis Lookup </a:t>
            </a:r>
            <a:r>
              <a:rPr i="1"/>
              <a:t>(via VirusTotal)</a:t>
            </a:r>
            <a:endParaRPr sz="1400"/>
          </a:p>
          <a:p>
            <a:pPr lvl="1" marL="1371600" indent="-342900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○"/>
            </a:pPr>
            <a:r>
              <a:t>Can view Packet Information </a:t>
            </a:r>
            <a:r>
              <a:rPr i="1"/>
              <a:t>(Useful for plaintext Data!)</a:t>
            </a:r>
            <a:endParaRPr sz="1400"/>
          </a:p>
          <a:p>
            <a:pPr marL="914400" indent="-228600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2200"/>
            </a:pPr>
            <a:r>
              <a:t>Downloadable PCAP File</a:t>
            </a:r>
          </a:p>
        </p:txBody>
      </p:sp>
      <p:pic>
        <p:nvPicPr>
          <p:cNvPr id="338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76372" y="455550"/>
            <a:ext cx="2093428" cy="67529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1" name="Group 341"/>
          <p:cNvGrpSpPr/>
          <p:nvPr/>
        </p:nvGrpSpPr>
        <p:grpSpPr>
          <a:xfrm>
            <a:off x="865799" y="1242774"/>
            <a:ext cx="7412402" cy="1442402"/>
            <a:chOff x="0" y="0"/>
            <a:chExt cx="7412400" cy="1442400"/>
          </a:xfrm>
        </p:grpSpPr>
        <p:pic>
          <p:nvPicPr>
            <p:cNvPr id="339" name="image27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30849"/>
              <a:ext cx="7412401" cy="14115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0" name="Shape 340"/>
            <p:cNvSpPr/>
            <p:nvPr/>
          </p:nvSpPr>
          <p:spPr>
            <a:xfrm>
              <a:off x="-1" y="-1"/>
              <a:ext cx="7412402" cy="1442402"/>
            </a:xfrm>
            <a:prstGeom prst="rect">
              <a:avLst/>
            </a:prstGeom>
            <a:noFill/>
            <a:ln w="9525" cap="flat">
              <a:solidFill>
                <a:srgbClr val="43434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342" name="Shape 342"/>
          <p:cNvSpPr/>
          <p:nvPr>
            <p:ph type="sldNum" sz="quarter" idx="2"/>
          </p:nvPr>
        </p:nvSpPr>
        <p:spPr>
          <a:xfrm>
            <a:off x="8644059" y="5369745"/>
            <a:ext cx="365066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type="title"/>
          </p:nvPr>
        </p:nvSpPr>
        <p:spPr>
          <a:xfrm>
            <a:off x="311699" y="455554"/>
            <a:ext cx="8520602" cy="675302"/>
          </a:xfrm>
          <a:prstGeom prst="rect">
            <a:avLst/>
          </a:prstGeom>
          <a:solidFill>
            <a:srgbClr val="EFEFEF"/>
          </a:solidFill>
        </p:spPr>
        <p:txBody>
          <a:bodyPr/>
          <a:lstStyle>
            <a:lvl1pPr>
              <a:defRPr b="1"/>
            </a:lvl1pPr>
          </a:lstStyle>
          <a:p>
            <a:pPr/>
            <a:r>
              <a:t>Dropped Files Page</a:t>
            </a:r>
          </a:p>
        </p:txBody>
      </p:sp>
      <p:sp>
        <p:nvSpPr>
          <p:cNvPr id="345" name="Shape 345"/>
          <p:cNvSpPr/>
          <p:nvPr>
            <p:ph type="body" sz="half" idx="1"/>
          </p:nvPr>
        </p:nvSpPr>
        <p:spPr>
          <a:xfrm>
            <a:off x="311700" y="2338550"/>
            <a:ext cx="8221499" cy="2060101"/>
          </a:xfrm>
          <a:prstGeom prst="rect">
            <a:avLst/>
          </a:prstGeom>
        </p:spPr>
        <p:txBody>
          <a:bodyPr/>
          <a:lstStyle/>
          <a:p>
            <a:pPr marL="914400" indent="-228600">
              <a:spcBef>
                <a:spcPts val="1000"/>
              </a:spcBef>
              <a:buClr>
                <a:srgbClr val="434343"/>
              </a:buClr>
              <a:buSzPct val="100000"/>
              <a:buFont typeface="Helvetica"/>
              <a:buChar char="➢"/>
              <a:defRPr sz="2200"/>
            </a:pPr>
            <a:r>
              <a:t>List of Files Created during Execution of Submitted File</a:t>
            </a:r>
          </a:p>
          <a:p>
            <a:pPr marL="914400" indent="-228600">
              <a:spcBef>
                <a:spcPts val="1000"/>
              </a:spcBef>
              <a:buClr>
                <a:srgbClr val="434343"/>
              </a:buClr>
              <a:buSzPct val="100000"/>
              <a:buFont typeface="Helvetica"/>
              <a:buChar char="➢"/>
              <a:defRPr sz="2200"/>
            </a:pPr>
            <a:r>
              <a:t>Similar Information to Static Analysis Page</a:t>
            </a:r>
          </a:p>
          <a:p>
            <a:pPr marL="914400" indent="-228600">
              <a:spcBef>
                <a:spcPts val="1000"/>
              </a:spcBef>
              <a:buClr>
                <a:srgbClr val="434343"/>
              </a:buClr>
              <a:buSzPct val="100000"/>
              <a:buFont typeface="Helvetica"/>
              <a:buChar char="➢"/>
              <a:defRPr sz="2200"/>
            </a:pPr>
            <a:r>
              <a:t>Search VirusTotal for File</a:t>
            </a:r>
          </a:p>
          <a:p>
            <a:pPr marL="914400" indent="-228600">
              <a:spcBef>
                <a:spcPts val="1000"/>
              </a:spcBef>
              <a:buClr>
                <a:srgbClr val="434343"/>
              </a:buClr>
              <a:buSzPct val="100000"/>
              <a:buFont typeface="Helvetica"/>
              <a:buChar char="➢"/>
              <a:defRPr sz="2200"/>
            </a:pPr>
            <a:r>
              <a:t>Download Dropped File for Submission</a:t>
            </a:r>
          </a:p>
        </p:txBody>
      </p:sp>
      <p:pic>
        <p:nvPicPr>
          <p:cNvPr id="346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76372" y="455550"/>
            <a:ext cx="2093428" cy="67529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9" name="Group 349"/>
          <p:cNvGrpSpPr/>
          <p:nvPr/>
        </p:nvGrpSpPr>
        <p:grpSpPr>
          <a:xfrm>
            <a:off x="691399" y="1292024"/>
            <a:ext cx="7911602" cy="954302"/>
            <a:chOff x="0" y="0"/>
            <a:chExt cx="7911600" cy="954300"/>
          </a:xfrm>
        </p:grpSpPr>
        <p:pic>
          <p:nvPicPr>
            <p:cNvPr id="347" name="image25.png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935" t="0" r="550" b="0"/>
            <a:stretch>
              <a:fillRect/>
            </a:stretch>
          </p:blipFill>
          <p:spPr>
            <a:xfrm>
              <a:off x="-1" y="-1"/>
              <a:ext cx="7880227" cy="9528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8" name="Shape 348"/>
            <p:cNvSpPr/>
            <p:nvPr/>
          </p:nvSpPr>
          <p:spPr>
            <a:xfrm>
              <a:off x="-1" y="0"/>
              <a:ext cx="7911602" cy="954300"/>
            </a:xfrm>
            <a:prstGeom prst="rect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000000"/>
                  </a:solidFill>
                </a:defRPr>
              </a:pPr>
            </a:p>
          </p:txBody>
        </p:sp>
      </p:grpSp>
      <p:sp>
        <p:nvSpPr>
          <p:cNvPr id="350" name="Shape 350"/>
          <p:cNvSpPr/>
          <p:nvPr>
            <p:ph type="sldNum" sz="quarter" idx="2"/>
          </p:nvPr>
        </p:nvSpPr>
        <p:spPr>
          <a:xfrm>
            <a:off x="8644059" y="5369745"/>
            <a:ext cx="365066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type="title"/>
          </p:nvPr>
        </p:nvSpPr>
        <p:spPr>
          <a:xfrm>
            <a:off x="311699" y="455554"/>
            <a:ext cx="8520602" cy="675302"/>
          </a:xfrm>
          <a:prstGeom prst="rect">
            <a:avLst/>
          </a:prstGeom>
          <a:solidFill>
            <a:srgbClr val="EFEFEF"/>
          </a:solidFill>
        </p:spPr>
        <p:txBody>
          <a:bodyPr/>
          <a:lstStyle>
            <a:lvl1pPr>
              <a:defRPr b="1"/>
            </a:lvl1pPr>
          </a:lstStyle>
          <a:p>
            <a:pPr/>
            <a:r>
              <a:t>Additional Pages</a:t>
            </a:r>
          </a:p>
        </p:txBody>
      </p:sp>
      <p:sp>
        <p:nvSpPr>
          <p:cNvPr id="353" name="Shape 353"/>
          <p:cNvSpPr/>
          <p:nvPr>
            <p:ph type="body" sz="half" idx="1"/>
          </p:nvPr>
        </p:nvSpPr>
        <p:spPr>
          <a:xfrm>
            <a:off x="348300" y="1214125"/>
            <a:ext cx="4165800" cy="371010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 sz="2200"/>
            </a:pPr>
            <a:r>
              <a:t>Reports</a:t>
            </a:r>
          </a:p>
          <a:p>
            <a:pPr marL="914400" indent="-36830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2200"/>
            </a:pPr>
            <a:r>
              <a:t>Download generated reports for the analysis</a:t>
            </a:r>
          </a:p>
          <a:p>
            <a:pPr lvl="1" marL="1371600" indent="-34290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○"/>
            </a:pPr>
            <a:r>
              <a:t>JSON</a:t>
            </a:r>
            <a:endParaRPr sz="1400"/>
          </a:p>
          <a:p>
            <a:pPr lvl="1" marL="1371600" indent="-34290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○"/>
            </a:pPr>
            <a:r>
              <a:t>HTML</a:t>
            </a:r>
            <a:endParaRPr sz="1400"/>
          </a:p>
          <a:p>
            <a:pPr lvl="1" marL="1371600" indent="-34290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○"/>
            </a:pPr>
            <a:r>
              <a:t>Summary HTML</a:t>
            </a:r>
            <a:endParaRPr sz="1400"/>
          </a:p>
          <a:p>
            <a:pPr lvl="1" marL="1371600" indent="-34290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○"/>
            </a:pPr>
            <a:r>
              <a:t>PDF</a:t>
            </a:r>
            <a:endParaRPr sz="1400"/>
          </a:p>
          <a:p>
            <a:pPr lvl="1" marL="1371600" indent="-342900">
              <a:lnSpc>
                <a:spcPct val="100000"/>
              </a:lnSpc>
              <a:spcBef>
                <a:spcPts val="1000"/>
              </a:spcBef>
              <a:buClr>
                <a:srgbClr val="434343"/>
              </a:buClr>
              <a:buSzPct val="100000"/>
              <a:buFont typeface="Helvetica"/>
              <a:buChar char="○"/>
              <a:defRPr i="1"/>
            </a:pPr>
            <a:r>
              <a:t>..and more if set in reporting.conf</a:t>
            </a:r>
            <a:endParaRPr sz="1400"/>
          </a:p>
          <a:p>
            <a:pPr>
              <a:lnSpc>
                <a:spcPct val="100000"/>
              </a:lnSpc>
              <a:spcBef>
                <a:spcPts val="0"/>
              </a:spcBef>
              <a:defRPr sz="2200"/>
            </a:pPr>
            <a:r>
              <a:t>Comments</a:t>
            </a:r>
          </a:p>
          <a:p>
            <a:pPr marL="914400" indent="-36830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2200"/>
            </a:pPr>
            <a:r>
              <a:t>Per-analysis notes</a:t>
            </a:r>
          </a:p>
        </p:txBody>
      </p:sp>
      <p:sp>
        <p:nvSpPr>
          <p:cNvPr id="354" name="Shape 354"/>
          <p:cNvSpPr/>
          <p:nvPr/>
        </p:nvSpPr>
        <p:spPr>
          <a:xfrm>
            <a:off x="4666600" y="1227075"/>
            <a:ext cx="4165801" cy="2818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>
              <a:defRPr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Statistics</a:t>
            </a:r>
            <a:endParaRPr>
              <a:solidFill>
                <a:srgbClr val="000000"/>
              </a:solidFill>
            </a:endParaRPr>
          </a:p>
          <a:p>
            <a:pPr marL="914400" indent="-368300">
              <a:spcBef>
                <a:spcPts val="1000"/>
              </a:spcBef>
              <a:buClr>
                <a:srgbClr val="434343"/>
              </a:buClr>
              <a:buSzPct val="100000"/>
              <a:buFont typeface="Helvetica"/>
              <a:buChar char="➢"/>
              <a:defRPr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Speed of Modules, Signatures, Reports</a:t>
            </a:r>
            <a:endParaRPr>
              <a:solidFill>
                <a:srgbClr val="000000"/>
              </a:solidFill>
            </a:endParaRPr>
          </a:p>
          <a:p>
            <a:pPr>
              <a:spcBef>
                <a:spcPts val="1000"/>
              </a:spcBef>
              <a:defRPr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Admin</a:t>
            </a:r>
            <a:endParaRPr>
              <a:solidFill>
                <a:srgbClr val="000000"/>
              </a:solidFill>
            </a:endParaRPr>
          </a:p>
          <a:p>
            <a:pPr marL="914400" indent="-368300">
              <a:buClr>
                <a:srgbClr val="434343"/>
              </a:buClr>
              <a:buSzPct val="100000"/>
              <a:buFont typeface="Helvetica"/>
              <a:buChar char="➢"/>
              <a:defRPr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Job ID</a:t>
            </a:r>
            <a:endParaRPr>
              <a:solidFill>
                <a:srgbClr val="000000"/>
              </a:solidFill>
            </a:endParaRPr>
          </a:p>
          <a:p>
            <a:pPr marL="914400" indent="-368300">
              <a:buClr>
                <a:srgbClr val="434343"/>
              </a:buClr>
              <a:buSzPct val="100000"/>
              <a:buFont typeface="Helvetica"/>
              <a:buChar char="➢"/>
              <a:defRPr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Mongo DB ID</a:t>
            </a:r>
            <a:endParaRPr>
              <a:solidFill>
                <a:srgbClr val="000000"/>
              </a:solidFill>
            </a:endParaRPr>
          </a:p>
          <a:p>
            <a:pPr marL="914400" indent="-368300">
              <a:buClr>
                <a:srgbClr val="434343"/>
              </a:buClr>
              <a:buSzPct val="100000"/>
              <a:buFont typeface="Helvetica"/>
              <a:buChar char="➢"/>
              <a:defRPr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pPr>
            <a:r>
              <a:t>Delete Job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55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76372" y="455550"/>
            <a:ext cx="2093428" cy="675299"/>
          </a:xfrm>
          <a:prstGeom prst="rect">
            <a:avLst/>
          </a:prstGeom>
          <a:ln w="12700">
            <a:miter lim="400000"/>
          </a:ln>
        </p:spPr>
      </p:pic>
      <p:sp>
        <p:nvSpPr>
          <p:cNvPr id="356" name="Shape 356"/>
          <p:cNvSpPr/>
          <p:nvPr>
            <p:ph type="sldNum" sz="quarter" idx="2"/>
          </p:nvPr>
        </p:nvSpPr>
        <p:spPr>
          <a:xfrm>
            <a:off x="8644059" y="5369745"/>
            <a:ext cx="365066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title"/>
          </p:nvPr>
        </p:nvSpPr>
        <p:spPr>
          <a:xfrm>
            <a:off x="311699" y="455554"/>
            <a:ext cx="8520602" cy="675302"/>
          </a:xfrm>
          <a:prstGeom prst="rect">
            <a:avLst/>
          </a:prstGeom>
          <a:solidFill>
            <a:srgbClr val="EFEFEF"/>
          </a:solidFill>
        </p:spPr>
        <p:txBody>
          <a:bodyPr anchor="ctr"/>
          <a:lstStyle>
            <a:lvl1pPr>
              <a:lnSpc>
                <a:spcPct val="115000"/>
              </a:lnSpc>
              <a:defRPr b="1"/>
            </a:lvl1pPr>
          </a:lstStyle>
          <a:p>
            <a:pPr/>
            <a:r>
              <a:t>What is Dynamic Malware Analysis?</a:t>
            </a:r>
          </a:p>
        </p:txBody>
      </p:sp>
      <p:sp>
        <p:nvSpPr>
          <p:cNvPr id="161" name="Shape 161"/>
          <p:cNvSpPr/>
          <p:nvPr>
            <p:ph type="body" idx="1"/>
          </p:nvPr>
        </p:nvSpPr>
        <p:spPr>
          <a:xfrm>
            <a:off x="311700" y="1214125"/>
            <a:ext cx="6506100" cy="36396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600"/>
              </a:spcBef>
              <a:defRPr sz="2200"/>
            </a:pPr>
            <a:r>
              <a:t>It is Testing and Evaluating Programs in Real Time</a:t>
            </a:r>
          </a:p>
          <a:p>
            <a:pPr lvl="1" marL="914400" indent="-368300">
              <a:spcBef>
                <a:spcPts val="1000"/>
              </a:spcBef>
              <a:buClr>
                <a:srgbClr val="434343"/>
              </a:buClr>
              <a:buSzPct val="100000"/>
              <a:buFont typeface="Helvetica"/>
              <a:buChar char="➢"/>
              <a:defRPr sz="2200"/>
            </a:pPr>
            <a:r>
              <a:t>Running an executable</a:t>
            </a:r>
            <a:endParaRPr sz="1400"/>
          </a:p>
          <a:p>
            <a:pPr lvl="1" marL="914400" indent="-368300">
              <a:spcBef>
                <a:spcPts val="1000"/>
              </a:spcBef>
              <a:buClr>
                <a:srgbClr val="434343"/>
              </a:buClr>
              <a:buSzPct val="100000"/>
              <a:buFont typeface="Helvetica"/>
              <a:buChar char="➢"/>
              <a:defRPr sz="2200"/>
            </a:pPr>
            <a:r>
              <a:t>Loading a DLL</a:t>
            </a:r>
            <a:endParaRPr sz="1400"/>
          </a:p>
          <a:p>
            <a:pPr lvl="1" marL="914400" indent="-368300">
              <a:spcBef>
                <a:spcPts val="1000"/>
              </a:spcBef>
              <a:buClr>
                <a:srgbClr val="434343"/>
              </a:buClr>
              <a:buSzPct val="100000"/>
              <a:buFont typeface="Helvetica"/>
              <a:buChar char="➢"/>
              <a:defRPr sz="2200"/>
            </a:pPr>
            <a:r>
              <a:t>Opening a document</a:t>
            </a:r>
            <a:endParaRPr sz="1400"/>
          </a:p>
          <a:p>
            <a:pPr lvl="1" marL="914400" indent="-368300">
              <a:spcBef>
                <a:spcPts val="1000"/>
              </a:spcBef>
              <a:buClr>
                <a:srgbClr val="434343"/>
              </a:buClr>
              <a:buSzPct val="100000"/>
              <a:buFont typeface="Helvetica"/>
              <a:buChar char="➢"/>
              <a:defRPr sz="2200"/>
            </a:pPr>
            <a:r>
              <a:t>Playing audio/video</a:t>
            </a:r>
            <a:endParaRPr sz="1400"/>
          </a:p>
          <a:p>
            <a:pPr lvl="1" marL="914400" indent="-368300">
              <a:spcBef>
                <a:spcPts val="1000"/>
              </a:spcBef>
              <a:buClr>
                <a:srgbClr val="434343"/>
              </a:buClr>
              <a:buSzPct val="100000"/>
              <a:buFont typeface="Helvetica"/>
              <a:buChar char="➢"/>
              <a:defRPr sz="2200"/>
            </a:pPr>
            <a:r>
              <a:t>Opening a zip file</a:t>
            </a:r>
            <a:endParaRPr sz="1400"/>
          </a:p>
          <a:p>
            <a:pPr algn="r">
              <a:spcBef>
                <a:spcPts val="1000"/>
              </a:spcBef>
              <a:defRPr i="1" sz="2200"/>
            </a:pPr>
            <a:r>
              <a:t>...and much More!</a:t>
            </a:r>
          </a:p>
        </p:txBody>
      </p:sp>
      <p:sp>
        <p:nvSpPr>
          <p:cNvPr id="162" name="Shape 162"/>
          <p:cNvSpPr/>
          <p:nvPr>
            <p:ph type="sldNum" sz="quarter" idx="2"/>
          </p:nvPr>
        </p:nvSpPr>
        <p:spPr>
          <a:xfrm>
            <a:off x="8728816" y="5369745"/>
            <a:ext cx="280309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type="body" sz="quarter" idx="1"/>
          </p:nvPr>
        </p:nvSpPr>
        <p:spPr>
          <a:xfrm>
            <a:off x="457200" y="384800"/>
            <a:ext cx="8229600" cy="669001"/>
          </a:xfrm>
          <a:prstGeom prst="rect">
            <a:avLst/>
          </a:prstGeom>
          <a:solidFill>
            <a:srgbClr val="FFFFFF"/>
          </a:solidFill>
        </p:spPr>
        <p:txBody>
          <a:bodyPr/>
          <a:lstStyle>
            <a:lvl1pPr algn="ctr" defTabSz="822959">
              <a:spcBef>
                <a:spcPts val="0"/>
              </a:spcBef>
              <a:defRPr b="1" i="1" sz="3239">
                <a:solidFill>
                  <a:srgbClr val="2A3990"/>
                </a:solidFill>
                <a:latin typeface="Pinyon Script"/>
                <a:ea typeface="Pinyon Script"/>
                <a:cs typeface="Pinyon Script"/>
                <a:sym typeface="Pinyon Script"/>
              </a:defRPr>
            </a:lvl1pPr>
          </a:lstStyle>
          <a:p>
            <a:pPr/>
            <a:r>
              <a:t>Let’s change gears again!</a:t>
            </a:r>
          </a:p>
        </p:txBody>
      </p:sp>
      <p:pic>
        <p:nvPicPr>
          <p:cNvPr id="359" name="image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08950" y="1728950"/>
            <a:ext cx="2482801" cy="2257101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Shape 360"/>
          <p:cNvSpPr/>
          <p:nvPr>
            <p:ph type="sldNum" sz="quarter" idx="2"/>
          </p:nvPr>
        </p:nvSpPr>
        <p:spPr>
          <a:xfrm>
            <a:off x="8644059" y="5369745"/>
            <a:ext cx="365066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type="body" sz="half" idx="1"/>
          </p:nvPr>
        </p:nvSpPr>
        <p:spPr>
          <a:xfrm>
            <a:off x="124" y="211375"/>
            <a:ext cx="9144001" cy="2247901"/>
          </a:xfrm>
          <a:prstGeom prst="rect">
            <a:avLst/>
          </a:prstGeom>
        </p:spPr>
        <p:txBody>
          <a:bodyPr/>
          <a:lstStyle/>
          <a:p>
            <a:pPr algn="ctr" defTabSz="758951">
              <a:spcBef>
                <a:spcPts val="0"/>
              </a:spcBef>
              <a:defRPr b="1" sz="2988">
                <a:solidFill>
                  <a:srgbClr val="2A3990"/>
                </a:solidFill>
                <a:latin typeface="Pinyon Script"/>
                <a:ea typeface="Pinyon Script"/>
                <a:cs typeface="Pinyon Script"/>
                <a:sym typeface="Pinyon Script"/>
              </a:defRPr>
            </a:pPr>
            <a:r>
              <a:t>Malware authors are smart. </a:t>
            </a:r>
          </a:p>
          <a:p>
            <a:pPr algn="ctr" defTabSz="758951">
              <a:defRPr b="1" sz="2988">
                <a:solidFill>
                  <a:srgbClr val="2A3990"/>
                </a:solidFill>
                <a:latin typeface="Pinyon Script"/>
                <a:ea typeface="Pinyon Script"/>
                <a:cs typeface="Pinyon Script"/>
                <a:sym typeface="Pinyon Script"/>
              </a:defRPr>
            </a:pPr>
            <a:r>
              <a:t>They know we’re looking for them!</a:t>
            </a:r>
          </a:p>
          <a:p>
            <a:pPr algn="ctr" defTabSz="758951">
              <a:spcBef>
                <a:spcPts val="0"/>
              </a:spcBef>
              <a:defRPr b="1" sz="2988">
                <a:solidFill>
                  <a:srgbClr val="2A3990"/>
                </a:solidFill>
                <a:latin typeface="Pinyon Script"/>
                <a:ea typeface="Pinyon Script"/>
                <a:cs typeface="Pinyon Script"/>
                <a:sym typeface="Pinyon Script"/>
              </a:defRPr>
            </a:pPr>
            <a:r>
              <a:t>What are some methods used to detect analysis?</a:t>
            </a:r>
          </a:p>
        </p:txBody>
      </p:sp>
      <p:pic>
        <p:nvPicPr>
          <p:cNvPr id="363" name="image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69916" y="2520100"/>
            <a:ext cx="3204175" cy="2400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image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64175" y="3381699"/>
            <a:ext cx="1979826" cy="954275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Shape 365"/>
          <p:cNvSpPr/>
          <p:nvPr>
            <p:ph type="sldNum" sz="quarter" idx="2"/>
          </p:nvPr>
        </p:nvSpPr>
        <p:spPr>
          <a:xfrm>
            <a:off x="8644059" y="5369745"/>
            <a:ext cx="365066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type="title"/>
          </p:nvPr>
        </p:nvSpPr>
        <p:spPr>
          <a:xfrm>
            <a:off x="311699" y="455554"/>
            <a:ext cx="8520602" cy="675302"/>
          </a:xfrm>
          <a:prstGeom prst="rect">
            <a:avLst/>
          </a:prstGeom>
          <a:solidFill>
            <a:srgbClr val="EFEFEF"/>
          </a:solidFill>
        </p:spPr>
        <p:txBody>
          <a:bodyPr/>
          <a:lstStyle>
            <a:lvl1pPr>
              <a:defRPr b="1"/>
            </a:lvl1pPr>
          </a:lstStyle>
          <a:p>
            <a:pPr/>
            <a:r>
              <a:t>Indicators for Sandbox/Analysis</a:t>
            </a:r>
          </a:p>
        </p:txBody>
      </p:sp>
      <p:sp>
        <p:nvSpPr>
          <p:cNvPr id="368" name="Shape 368"/>
          <p:cNvSpPr/>
          <p:nvPr>
            <p:ph type="body" idx="1"/>
          </p:nvPr>
        </p:nvSpPr>
        <p:spPr>
          <a:xfrm>
            <a:off x="311699" y="1214125"/>
            <a:ext cx="6409802" cy="3923401"/>
          </a:xfrm>
          <a:prstGeom prst="rect">
            <a:avLst/>
          </a:prstGeom>
        </p:spPr>
        <p:txBody>
          <a:bodyPr/>
          <a:lstStyle/>
          <a:p>
            <a:pPr marL="850391" indent="-212597" defTabSz="850391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2046"/>
            </a:pPr>
            <a:r>
              <a:t>Process Names</a:t>
            </a:r>
          </a:p>
          <a:p>
            <a:pPr marL="850391" indent="-212597" defTabSz="850391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2046"/>
            </a:pPr>
            <a:r>
              <a:t>Registry Entries</a:t>
            </a:r>
          </a:p>
          <a:p>
            <a:pPr marL="850391" indent="-212597" defTabSz="850391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2046"/>
            </a:pPr>
            <a:r>
              <a:t>Device Names</a:t>
            </a:r>
          </a:p>
          <a:p>
            <a:pPr marL="850391" indent="-212597" defTabSz="850391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2046"/>
            </a:pPr>
            <a:r>
              <a:t>MAC Addresses</a:t>
            </a:r>
          </a:p>
          <a:p>
            <a:pPr marL="850391" indent="-212597" defTabSz="850391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2046"/>
            </a:pPr>
            <a:r>
              <a:t>Default System Settings</a:t>
            </a:r>
          </a:p>
          <a:p>
            <a:pPr marL="850391" indent="-212597" defTabSz="850391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2046"/>
            </a:pPr>
            <a:r>
              <a:t>IP Addresses</a:t>
            </a:r>
          </a:p>
          <a:p>
            <a:pPr marL="850391" indent="-212597" defTabSz="850391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2046"/>
            </a:pPr>
            <a:r>
              <a:t>Auto-Start Entries</a:t>
            </a:r>
          </a:p>
          <a:p>
            <a:pPr marL="850391" indent="-212597" defTabSz="850391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2046"/>
            </a:pPr>
            <a:r>
              <a:t>Start Menu Items</a:t>
            </a:r>
          </a:p>
          <a:p>
            <a:pPr marL="850391" indent="-212597" defTabSz="850391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2046"/>
            </a:pPr>
            <a:r>
              <a:t>Date/Time</a:t>
            </a:r>
          </a:p>
          <a:p>
            <a:pPr defTabSz="850391">
              <a:spcBef>
                <a:spcPts val="0"/>
              </a:spcBef>
              <a:defRPr sz="1674"/>
            </a:pPr>
            <a:endParaRPr sz="2046"/>
          </a:p>
          <a:p>
            <a:pPr defTabSz="850391">
              <a:spcBef>
                <a:spcPts val="0"/>
              </a:spcBef>
              <a:defRPr b="1" i="1" sz="1674"/>
            </a:pPr>
            <a:r>
              <a:t>(This list is always growing and methods are being changed.)</a:t>
            </a:r>
          </a:p>
        </p:txBody>
      </p:sp>
      <p:sp>
        <p:nvSpPr>
          <p:cNvPr id="369" name="Shape 369"/>
          <p:cNvSpPr/>
          <p:nvPr>
            <p:ph type="sldNum" sz="quarter" idx="2"/>
          </p:nvPr>
        </p:nvSpPr>
        <p:spPr>
          <a:xfrm>
            <a:off x="8644059" y="5369745"/>
            <a:ext cx="365066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type="title"/>
          </p:nvPr>
        </p:nvSpPr>
        <p:spPr>
          <a:xfrm>
            <a:off x="311699" y="455554"/>
            <a:ext cx="8520602" cy="675302"/>
          </a:xfrm>
          <a:prstGeom prst="rect">
            <a:avLst/>
          </a:prstGeom>
          <a:solidFill>
            <a:srgbClr val="EFEFEF"/>
          </a:solidFill>
        </p:spPr>
        <p:txBody>
          <a:bodyPr/>
          <a:lstStyle>
            <a:lvl1pPr>
              <a:defRPr b="1"/>
            </a:lvl1pPr>
          </a:lstStyle>
          <a:p>
            <a:pPr/>
            <a:r>
              <a:t>Detection Countermeasures</a:t>
            </a:r>
          </a:p>
        </p:txBody>
      </p:sp>
      <p:sp>
        <p:nvSpPr>
          <p:cNvPr id="372" name="Shape 372"/>
          <p:cNvSpPr/>
          <p:nvPr>
            <p:ph type="body" idx="1"/>
          </p:nvPr>
        </p:nvSpPr>
        <p:spPr>
          <a:xfrm>
            <a:off x="311700" y="1214125"/>
            <a:ext cx="7967699" cy="4204500"/>
          </a:xfrm>
          <a:prstGeom prst="rect">
            <a:avLst/>
          </a:prstGeom>
        </p:spPr>
        <p:txBody>
          <a:bodyPr/>
          <a:lstStyle/>
          <a:p>
            <a:pPr marL="914400" indent="-228600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2200"/>
            </a:pPr>
            <a:r>
              <a:t>Manually Sanitize:</a:t>
            </a:r>
          </a:p>
          <a:p>
            <a:pPr lvl="1" marL="1371600" indent="-34290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○"/>
            </a:pPr>
            <a:r>
              <a:t>VM-Related Registry Keys</a:t>
            </a:r>
            <a:endParaRPr sz="1400"/>
          </a:p>
          <a:p>
            <a:pPr lvl="1" marL="1371600" indent="-342900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○"/>
            </a:pPr>
            <a:r>
              <a:t>Device Names</a:t>
            </a:r>
            <a:endParaRPr sz="1400"/>
          </a:p>
          <a:p>
            <a:pPr marL="914400" indent="-228600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2200"/>
            </a:pPr>
            <a:r>
              <a:t>Change MAC address to a ‘Physical’ Device Address</a:t>
            </a:r>
          </a:p>
          <a:p>
            <a:pPr marL="914400" indent="-228600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2200"/>
            </a:pPr>
            <a:r>
              <a:t>Don’t Install VMWare Tools/VirtualBox Additions</a:t>
            </a:r>
          </a:p>
          <a:p>
            <a:pPr marL="914400" indent="-228600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2200"/>
            </a:pPr>
            <a:r>
              <a:t>Make your System Look ‘Used’</a:t>
            </a:r>
          </a:p>
          <a:p>
            <a:pPr lvl="1" marL="1371600" indent="-34290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○"/>
            </a:pPr>
            <a:r>
              <a:t>Install Applications</a:t>
            </a:r>
            <a:endParaRPr sz="1400"/>
          </a:p>
          <a:p>
            <a:pPr lvl="1" marL="1371600" indent="-34290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○"/>
            </a:pPr>
            <a:r>
              <a:t>Use the Browser Some</a:t>
            </a:r>
            <a:endParaRPr sz="1400"/>
          </a:p>
          <a:p>
            <a:pPr lvl="1" marL="1371600" indent="-342900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○"/>
            </a:pPr>
            <a:r>
              <a:t>Multiple Users on a System</a:t>
            </a:r>
            <a:endParaRPr sz="1400"/>
          </a:p>
          <a:p>
            <a:pPr marL="914400" indent="-228600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2200"/>
            </a:pPr>
            <a:r>
              <a:t>More than 1 CPU</a:t>
            </a:r>
          </a:p>
          <a:p>
            <a:pPr marL="914400" indent="-228600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2200"/>
            </a:pPr>
            <a:r>
              <a:t>More than 2GB of RAM</a:t>
            </a:r>
          </a:p>
        </p:txBody>
      </p:sp>
      <p:sp>
        <p:nvSpPr>
          <p:cNvPr id="373" name="Shape 373"/>
          <p:cNvSpPr/>
          <p:nvPr>
            <p:ph type="sldNum" sz="quarter" idx="2"/>
          </p:nvPr>
        </p:nvSpPr>
        <p:spPr>
          <a:xfrm>
            <a:off x="8644059" y="5369745"/>
            <a:ext cx="365066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type="title"/>
          </p:nvPr>
        </p:nvSpPr>
        <p:spPr>
          <a:xfrm>
            <a:off x="311699" y="455554"/>
            <a:ext cx="8520602" cy="675302"/>
          </a:xfrm>
          <a:prstGeom prst="rect">
            <a:avLst/>
          </a:prstGeom>
          <a:solidFill>
            <a:srgbClr val="EFEFEF"/>
          </a:solidFill>
        </p:spPr>
        <p:txBody>
          <a:bodyPr/>
          <a:lstStyle>
            <a:lvl1pPr>
              <a:defRPr b="1"/>
            </a:lvl1pPr>
          </a:lstStyle>
          <a:p>
            <a:pPr/>
            <a:r>
              <a:t>Detection Countermeasures</a:t>
            </a:r>
          </a:p>
        </p:txBody>
      </p:sp>
      <p:sp>
        <p:nvSpPr>
          <p:cNvPr id="376" name="Shape 376"/>
          <p:cNvSpPr/>
          <p:nvPr>
            <p:ph type="body" idx="1"/>
          </p:nvPr>
        </p:nvSpPr>
        <p:spPr>
          <a:xfrm>
            <a:off x="311699" y="1137924"/>
            <a:ext cx="8737801" cy="4220702"/>
          </a:xfrm>
          <a:prstGeom prst="rect">
            <a:avLst/>
          </a:prstGeom>
        </p:spPr>
        <p:txBody>
          <a:bodyPr/>
          <a:lstStyle/>
          <a:p>
            <a:pPr algn="ctr" defTabSz="886968">
              <a:spcBef>
                <a:spcPts val="900"/>
              </a:spcBef>
              <a:defRPr b="1" sz="2328"/>
            </a:pPr>
            <a:r>
              <a:t>VMCloak</a:t>
            </a:r>
          </a:p>
          <a:p>
            <a:pPr marL="886968" indent="-221742" defTabSz="886968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1746"/>
            </a:pPr>
            <a:r>
              <a:t>Automated Virtual Machine Generation and Cloaking for Cuckoo Sandbox</a:t>
            </a:r>
          </a:p>
          <a:p>
            <a:pPr marL="886968" indent="-221742" defTabSz="886968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1746"/>
            </a:pPr>
            <a:r>
              <a:t>Can install Various Versions of Windows (XP, 7, 8, 10) and OSX</a:t>
            </a:r>
          </a:p>
          <a:p>
            <a:pPr lvl="1" marL="1330452" indent="-332613" defTabSz="886968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○"/>
              <a:defRPr sz="1746"/>
            </a:pPr>
            <a:r>
              <a:t>Can add Optional Applications on top of installation</a:t>
            </a:r>
            <a:endParaRPr sz="1358"/>
          </a:p>
          <a:p>
            <a:pPr lvl="2" marL="1773936" indent="-332613" defTabSz="886968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■"/>
              <a:defRPr sz="1746"/>
            </a:pPr>
            <a:r>
              <a:t>Adobe</a:t>
            </a:r>
            <a:endParaRPr sz="1358"/>
          </a:p>
          <a:p>
            <a:pPr lvl="2" marL="1773936" indent="-332613" defTabSz="886968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■"/>
              <a:defRPr sz="1746"/>
            </a:pPr>
            <a:r>
              <a:t>.NET</a:t>
            </a:r>
            <a:endParaRPr sz="1358"/>
          </a:p>
          <a:p>
            <a:pPr lvl="2" marL="1773936" indent="-332613" defTabSz="886968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■"/>
              <a:defRPr sz="1746"/>
            </a:pPr>
            <a:r>
              <a:t>Office</a:t>
            </a:r>
            <a:endParaRPr sz="1358"/>
          </a:p>
          <a:p>
            <a:pPr lvl="2" marL="1773936" indent="-332613" defTabSz="886968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■"/>
              <a:defRPr i="1" sz="1746"/>
            </a:pPr>
            <a:r>
              <a:t>...and more!</a:t>
            </a:r>
            <a:endParaRPr sz="1358"/>
          </a:p>
          <a:p>
            <a:pPr marL="886968" indent="-221742" defTabSz="886968">
              <a:lnSpc>
                <a:spcPct val="100000"/>
              </a:lnSpc>
              <a:spcBef>
                <a:spcPts val="500"/>
              </a:spcBef>
              <a:buClr>
                <a:srgbClr val="434343"/>
              </a:buClr>
              <a:buSzPct val="100000"/>
              <a:buFont typeface="Helvetica"/>
              <a:buChar char="➢"/>
              <a:defRPr sz="1746"/>
            </a:pPr>
            <a:r>
              <a:t>Applies a Set of Configuration Options to Avoid </a:t>
            </a:r>
            <a:br/>
            <a:r>
              <a:t>VM/Sandbox Detection</a:t>
            </a:r>
          </a:p>
          <a:p>
            <a:pPr marL="886968" indent="-221742" defTabSz="886968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1746"/>
            </a:pPr>
            <a:r>
              <a:t>Can automatically add the VM to your Cuckoo install</a:t>
            </a:r>
          </a:p>
          <a:p>
            <a:pPr marL="886968" indent="-221742" defTabSz="886968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1746"/>
            </a:pPr>
            <a:r>
              <a:t>More info: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http://jbremer.org/vmcloak3/</a:t>
            </a:r>
          </a:p>
          <a:p>
            <a:pPr marL="886968" indent="-221742" defTabSz="886968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1746"/>
            </a:pPr>
            <a:r>
              <a:t>Download: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https://github.com/jbremer/vmcloak</a:t>
            </a:r>
          </a:p>
        </p:txBody>
      </p:sp>
      <p:sp>
        <p:nvSpPr>
          <p:cNvPr id="377" name="Shape 377"/>
          <p:cNvSpPr/>
          <p:nvPr>
            <p:ph type="sldNum" sz="quarter" idx="2"/>
          </p:nvPr>
        </p:nvSpPr>
        <p:spPr>
          <a:xfrm>
            <a:off x="8644059" y="5369745"/>
            <a:ext cx="365066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type="title"/>
          </p:nvPr>
        </p:nvSpPr>
        <p:spPr>
          <a:xfrm>
            <a:off x="311699" y="455554"/>
            <a:ext cx="8520602" cy="675302"/>
          </a:xfrm>
          <a:prstGeom prst="rect">
            <a:avLst/>
          </a:prstGeom>
          <a:solidFill>
            <a:srgbClr val="EFEFEF"/>
          </a:solidFill>
        </p:spPr>
        <p:txBody>
          <a:bodyPr/>
          <a:lstStyle>
            <a:lvl1pPr>
              <a:defRPr b="1"/>
            </a:lvl1pPr>
          </a:lstStyle>
          <a:p>
            <a:pPr/>
            <a:r>
              <a:t>Verify your Anti-Anti-Countermeasures!</a:t>
            </a:r>
          </a:p>
        </p:txBody>
      </p:sp>
      <p:sp>
        <p:nvSpPr>
          <p:cNvPr id="380" name="Shape 380"/>
          <p:cNvSpPr/>
          <p:nvPr>
            <p:ph type="body" idx="1"/>
          </p:nvPr>
        </p:nvSpPr>
        <p:spPr>
          <a:xfrm>
            <a:off x="831425" y="1137925"/>
            <a:ext cx="7924801" cy="3140700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1000"/>
              </a:spcBef>
              <a:defRPr b="1" sz="2400"/>
            </a:pPr>
            <a:r>
              <a:t>PAFish (Paranoid Fish)</a:t>
            </a:r>
          </a:p>
          <a:p>
            <a:pPr marL="457200" indent="-368300">
              <a:lnSpc>
                <a:spcPct val="100000"/>
              </a:lnSpc>
              <a:spcBef>
                <a:spcPts val="800"/>
              </a:spcBef>
              <a:buClr>
                <a:srgbClr val="434343"/>
              </a:buClr>
              <a:buSzPct val="100000"/>
              <a:buFont typeface="Helvetica"/>
              <a:buChar char="➢"/>
              <a:defRPr sz="2200"/>
            </a:pPr>
            <a:r>
              <a:t>Executable which emulates Anti-Analysis/Sandbox Techniques</a:t>
            </a:r>
          </a:p>
          <a:p>
            <a:pPr marL="457200" indent="-368300">
              <a:lnSpc>
                <a:spcPct val="100000"/>
              </a:lnSpc>
              <a:spcBef>
                <a:spcPts val="800"/>
              </a:spcBef>
              <a:buClr>
                <a:srgbClr val="434343"/>
              </a:buClr>
              <a:buSzPct val="100000"/>
              <a:buFont typeface="Helvetica"/>
              <a:buChar char="➢"/>
              <a:defRPr sz="2200"/>
            </a:pPr>
            <a:r>
              <a:t>Submit to your Sandbox and View Results to see where your VM lacks</a:t>
            </a:r>
          </a:p>
          <a:p>
            <a:pPr marL="457200" indent="-368300">
              <a:spcBef>
                <a:spcPts val="800"/>
              </a:spcBef>
              <a:buClr>
                <a:srgbClr val="434343"/>
              </a:buClr>
              <a:buSzPct val="100000"/>
              <a:buFont typeface="Helvetica"/>
              <a:buChar char="➢"/>
              <a:defRPr sz="2200"/>
            </a:pPr>
            <a:r>
              <a:t>Not updated often, but still useful</a:t>
            </a:r>
          </a:p>
          <a:p>
            <a:pPr marL="457200" indent="-368300">
              <a:lnSpc>
                <a:spcPct val="100000"/>
              </a:lnSpc>
              <a:spcBef>
                <a:spcPts val="1000"/>
              </a:spcBef>
              <a:buClr>
                <a:srgbClr val="434343"/>
              </a:buClr>
              <a:buSzPct val="100000"/>
              <a:buFont typeface="Helvetica"/>
              <a:buChar char="➢"/>
              <a:defRPr sz="2200"/>
            </a:pPr>
            <a:r>
              <a:t>Download: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https://github.com/a0rtega/pafish</a:t>
            </a:r>
          </a:p>
        </p:txBody>
      </p:sp>
      <p:sp>
        <p:nvSpPr>
          <p:cNvPr id="381" name="Shape 381"/>
          <p:cNvSpPr/>
          <p:nvPr>
            <p:ph type="sldNum" sz="quarter" idx="2"/>
          </p:nvPr>
        </p:nvSpPr>
        <p:spPr>
          <a:xfrm>
            <a:off x="8644059" y="5369745"/>
            <a:ext cx="365066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type="title"/>
          </p:nvPr>
        </p:nvSpPr>
        <p:spPr>
          <a:xfrm>
            <a:off x="311699" y="455554"/>
            <a:ext cx="8520602" cy="675302"/>
          </a:xfrm>
          <a:prstGeom prst="rect">
            <a:avLst/>
          </a:prstGeom>
          <a:solidFill>
            <a:srgbClr val="EFEFEF"/>
          </a:solidFill>
        </p:spPr>
        <p:txBody>
          <a:bodyPr/>
          <a:lstStyle>
            <a:lvl1pPr>
              <a:defRPr b="1"/>
            </a:lvl1pPr>
          </a:lstStyle>
          <a:p>
            <a:pPr/>
            <a:r>
              <a:t>One Last Note on VMs</a:t>
            </a:r>
          </a:p>
        </p:txBody>
      </p:sp>
      <p:sp>
        <p:nvSpPr>
          <p:cNvPr id="384" name="Shape 384"/>
          <p:cNvSpPr/>
          <p:nvPr>
            <p:ph type="body" sz="half" idx="1"/>
          </p:nvPr>
        </p:nvSpPr>
        <p:spPr>
          <a:xfrm>
            <a:off x="457200" y="1226325"/>
            <a:ext cx="8229600" cy="24144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</a:pPr>
            <a:r>
              <a:t>Malware Behaves Differently in Different Environments </a:t>
            </a:r>
            <a:r>
              <a:rPr i="1"/>
              <a:t>(Shocking!)</a:t>
            </a:r>
            <a:endParaRPr i="1"/>
          </a:p>
          <a:p>
            <a:pPr marL="914400" indent="-22860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</a:pPr>
            <a:r>
              <a:t>Thorough analysis requires multiple environments for testing</a:t>
            </a:r>
          </a:p>
          <a:p>
            <a:pPr marL="914400" indent="-22860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</a:pPr>
            <a:r>
              <a:t>Different software loads (Adobe 9, 10, WinZip, 7Zip, etc.)</a:t>
            </a:r>
          </a:p>
          <a:p>
            <a:pPr marL="914400" indent="-22860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</a:pPr>
            <a:r>
              <a:t>Different versions of Internet Explorer; Other Web Browsers</a:t>
            </a:r>
          </a:p>
          <a:p>
            <a:pPr marL="914400" indent="-228600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</a:pPr>
            <a:r>
              <a:t>Try with and without EMET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t>Microsoft provides some useful images for testing different browsers:</a:t>
            </a:r>
          </a:p>
          <a:p>
            <a:pPr indent="914400">
              <a:spcBef>
                <a:spcPts val="0"/>
              </a:spcBef>
              <a:defRPr u="sng">
                <a:solidFill>
                  <a:srgbClr val="0000FF"/>
                </a:solidFill>
              </a:defRPr>
            </a:pPr>
            <a:r>
              <a:rPr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https://developer.microsoft.com/en-us/microsoft-edge/tools/vms/</a:t>
            </a:r>
          </a:p>
        </p:txBody>
      </p:sp>
      <p:pic>
        <p:nvPicPr>
          <p:cNvPr id="385" name="image2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6562" y="3512411"/>
            <a:ext cx="3114676" cy="1571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386" name="image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64175" y="3381699"/>
            <a:ext cx="1979826" cy="954275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Shape 387"/>
          <p:cNvSpPr/>
          <p:nvPr>
            <p:ph type="sldNum" sz="quarter" idx="2"/>
          </p:nvPr>
        </p:nvSpPr>
        <p:spPr>
          <a:xfrm>
            <a:off x="8644059" y="5369745"/>
            <a:ext cx="365066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>
            <p:ph type="body" sz="quarter" idx="1"/>
          </p:nvPr>
        </p:nvSpPr>
        <p:spPr>
          <a:xfrm>
            <a:off x="457200" y="643774"/>
            <a:ext cx="8229600" cy="880802"/>
          </a:xfrm>
          <a:prstGeom prst="rect">
            <a:avLst/>
          </a:prstGeom>
        </p:spPr>
        <p:txBody>
          <a:bodyPr/>
          <a:lstStyle>
            <a:lvl1pPr algn="ctr">
              <a:spcBef>
                <a:spcPts val="0"/>
              </a:spcBef>
              <a:defRPr b="1" sz="3600">
                <a:solidFill>
                  <a:srgbClr val="2A3990"/>
                </a:solidFill>
                <a:latin typeface="Pinyon Script"/>
                <a:ea typeface="Pinyon Script"/>
                <a:cs typeface="Pinyon Script"/>
                <a:sym typeface="Pinyon Script"/>
              </a:defRPr>
            </a:lvl1pPr>
          </a:lstStyle>
          <a:p>
            <a:pPr/>
            <a:r>
              <a:t>Let’s Look at Malware!</a:t>
            </a:r>
          </a:p>
        </p:txBody>
      </p:sp>
      <p:pic>
        <p:nvPicPr>
          <p:cNvPr id="390" name="image31.png"/>
          <p:cNvPicPr>
            <a:picLocks noChangeAspect="1"/>
          </p:cNvPicPr>
          <p:nvPr/>
        </p:nvPicPr>
        <p:blipFill>
          <a:blip r:embed="rId2">
            <a:extLst/>
          </a:blip>
          <a:srcRect l="5972" t="0" r="8950" b="0"/>
          <a:stretch>
            <a:fillRect/>
          </a:stretch>
        </p:blipFill>
        <p:spPr>
          <a:xfrm>
            <a:off x="2546125" y="1219761"/>
            <a:ext cx="4051751" cy="3590926"/>
          </a:xfrm>
          <a:prstGeom prst="rect">
            <a:avLst/>
          </a:prstGeom>
          <a:ln w="12700">
            <a:miter lim="400000"/>
          </a:ln>
        </p:spPr>
      </p:pic>
      <p:sp>
        <p:nvSpPr>
          <p:cNvPr id="391" name="Shape 391"/>
          <p:cNvSpPr/>
          <p:nvPr>
            <p:ph type="sldNum" sz="quarter" idx="2"/>
          </p:nvPr>
        </p:nvSpPr>
        <p:spPr>
          <a:xfrm>
            <a:off x="8644059" y="5369745"/>
            <a:ext cx="365066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>
            <p:ph type="title"/>
          </p:nvPr>
        </p:nvSpPr>
        <p:spPr>
          <a:xfrm>
            <a:off x="311699" y="455554"/>
            <a:ext cx="8520602" cy="675302"/>
          </a:xfrm>
          <a:prstGeom prst="rect">
            <a:avLst/>
          </a:prstGeom>
        </p:spPr>
        <p:txBody>
          <a:bodyPr/>
          <a:lstStyle/>
          <a:p>
            <a:pPr algn="ctr" defTabSz="850391">
              <a:defRPr b="1" sz="2790"/>
            </a:pPr>
            <a:r>
              <a:t>News.exe</a:t>
            </a:r>
          </a:p>
          <a:p>
            <a:pPr algn="ctr" defTabSz="850391">
              <a:defRPr b="1" sz="558"/>
            </a:pPr>
            <a:r>
              <a:t>Sha256: 039058cd0f349c8987a4a61a3de12660b78007235126ee75228933fda2343e4f</a:t>
            </a:r>
          </a:p>
        </p:txBody>
      </p:sp>
      <p:pic>
        <p:nvPicPr>
          <p:cNvPr id="394" name="image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698" y="1214123"/>
            <a:ext cx="5287099" cy="4107176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Shape 395"/>
          <p:cNvSpPr/>
          <p:nvPr>
            <p:ph type="sldNum" sz="quarter" idx="2"/>
          </p:nvPr>
        </p:nvSpPr>
        <p:spPr>
          <a:xfrm>
            <a:off x="8644059" y="5369745"/>
            <a:ext cx="365066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>
            <p:ph type="title"/>
          </p:nvPr>
        </p:nvSpPr>
        <p:spPr>
          <a:xfrm>
            <a:off x="311699" y="455554"/>
            <a:ext cx="8520602" cy="675302"/>
          </a:xfrm>
          <a:prstGeom prst="rect">
            <a:avLst/>
          </a:prstGeom>
        </p:spPr>
        <p:txBody>
          <a:bodyPr/>
          <a:lstStyle/>
          <a:p>
            <a:pPr algn="ctr" defTabSz="850391">
              <a:defRPr b="1" sz="2790"/>
            </a:pPr>
            <a:r>
              <a:t>News.exe</a:t>
            </a:r>
          </a:p>
          <a:p>
            <a:pPr algn="ctr" defTabSz="850391">
              <a:defRPr b="1" sz="558"/>
            </a:pPr>
            <a:r>
              <a:t>Sha256: 039058cd0f349c8987a4a61a3de12660b78007235126ee75228933fda2343e4f</a:t>
            </a:r>
          </a:p>
        </p:txBody>
      </p:sp>
      <p:sp>
        <p:nvSpPr>
          <p:cNvPr id="398" name="Shape 398"/>
          <p:cNvSpPr/>
          <p:nvPr>
            <p:ph type="body" idx="1"/>
          </p:nvPr>
        </p:nvSpPr>
        <p:spPr>
          <a:xfrm>
            <a:off x="311699" y="1214125"/>
            <a:ext cx="8520602" cy="371010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1000"/>
              </a:spcBef>
              <a:defRPr b="1" sz="2400">
                <a:solidFill>
                  <a:srgbClr val="FF0000"/>
                </a:solidFill>
              </a:defRPr>
            </a:pPr>
            <a:r>
              <a:t>‘Syrian Malware’ (Bladabindi Backdoor)</a:t>
            </a:r>
          </a:p>
          <a:p>
            <a:pPr>
              <a:spcBef>
                <a:spcPts val="0"/>
              </a:spcBef>
              <a:defRPr sz="2200"/>
            </a:pPr>
            <a:r>
              <a:t>Static Information:</a:t>
            </a:r>
          </a:p>
          <a:p>
            <a:pPr marL="914400" indent="-228600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</a:pPr>
            <a:r>
              <a:t>Compile Time: 2014-10-05 16:05:59</a:t>
            </a:r>
          </a:p>
          <a:p>
            <a:pPr marL="914400" indent="-228600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</a:pPr>
            <a:r>
              <a:t>LegalCopyright: Copyright \xa9 2005</a:t>
            </a:r>
          </a:p>
          <a:p>
            <a:pPr marL="914400" indent="-228600">
              <a:spcBef>
                <a:spcPts val="1000"/>
              </a:spcBef>
              <a:buClr>
                <a:srgbClr val="434343"/>
              </a:buClr>
              <a:buSzPct val="100000"/>
              <a:buFont typeface="Helvetica"/>
              <a:buChar char="➢"/>
            </a:pPr>
            <a:r>
              <a:t>InternalName/OriginalFilename: 5.exe</a:t>
            </a:r>
          </a:p>
          <a:p>
            <a:pPr>
              <a:spcBef>
                <a:spcPts val="0"/>
              </a:spcBef>
              <a:defRPr sz="2200"/>
            </a:pPr>
            <a:r>
              <a:t>Sandbox Results:</a:t>
            </a:r>
          </a:p>
          <a:p>
            <a:pPr marL="914400" indent="-228600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</a:pPr>
            <a:r>
              <a:t>DNS Call: aliahmahhmod.zapto.org</a:t>
            </a:r>
          </a:p>
          <a:p>
            <a:pPr marL="914400" indent="-228600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</a:pPr>
            <a:r>
              <a:t>Multiple Startup Registry Keys created</a:t>
            </a:r>
          </a:p>
          <a:p>
            <a:pPr marL="914400" indent="-228600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</a:pPr>
            <a:r>
              <a:t>Invokes user32.dll.GetAsyncKeyState - Keylogger!</a:t>
            </a:r>
          </a:p>
        </p:txBody>
      </p:sp>
      <p:sp>
        <p:nvSpPr>
          <p:cNvPr id="399" name="Shape 399"/>
          <p:cNvSpPr/>
          <p:nvPr>
            <p:ph type="sldNum" sz="quarter" idx="2"/>
          </p:nvPr>
        </p:nvSpPr>
        <p:spPr>
          <a:xfrm>
            <a:off x="8644059" y="5369745"/>
            <a:ext cx="365066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0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1199" y="1963374"/>
            <a:ext cx="2628751" cy="2536750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hape 165"/>
          <p:cNvSpPr/>
          <p:nvPr>
            <p:ph type="body" sz="quarter" idx="1"/>
          </p:nvPr>
        </p:nvSpPr>
        <p:spPr>
          <a:xfrm>
            <a:off x="-1" y="508675"/>
            <a:ext cx="6590102" cy="1110300"/>
          </a:xfrm>
          <a:prstGeom prst="rect">
            <a:avLst/>
          </a:prstGeom>
        </p:spPr>
        <p:txBody>
          <a:bodyPr anchor="ctr"/>
          <a:lstStyle/>
          <a:p>
            <a:pPr algn="r" defTabSz="704087">
              <a:spcBef>
                <a:spcPts val="0"/>
              </a:spcBef>
              <a:defRPr b="1" i="1" sz="2772">
                <a:solidFill>
                  <a:srgbClr val="2A3990"/>
                </a:solidFill>
                <a:latin typeface="Pinyon Script"/>
                <a:ea typeface="Pinyon Script"/>
                <a:cs typeface="Pinyon Script"/>
                <a:sym typeface="Pinyon Script"/>
              </a:defRPr>
            </a:pPr>
            <a:r>
              <a:t>But wait! …</a:t>
            </a:r>
          </a:p>
          <a:p>
            <a:pPr indent="704087" algn="r" defTabSz="704087">
              <a:spcBef>
                <a:spcPts val="0"/>
              </a:spcBef>
              <a:defRPr b="1" sz="2772">
                <a:solidFill>
                  <a:srgbClr val="2A3990"/>
                </a:solidFill>
                <a:latin typeface="Pinyon Script"/>
                <a:ea typeface="Pinyon Script"/>
                <a:cs typeface="Pinyon Script"/>
                <a:sym typeface="Pinyon Script"/>
              </a:defRPr>
            </a:pPr>
            <a:r>
              <a:t>… Let’s back up a little first!</a:t>
            </a:r>
          </a:p>
        </p:txBody>
      </p:sp>
      <p:sp>
        <p:nvSpPr>
          <p:cNvPr id="166" name="Shape 166"/>
          <p:cNvSpPr/>
          <p:nvPr>
            <p:ph type="sldNum" sz="quarter" idx="2"/>
          </p:nvPr>
        </p:nvSpPr>
        <p:spPr>
          <a:xfrm>
            <a:off x="8728816" y="5369745"/>
            <a:ext cx="280309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>
            <p:ph type="title"/>
          </p:nvPr>
        </p:nvSpPr>
        <p:spPr>
          <a:xfrm>
            <a:off x="311699" y="455554"/>
            <a:ext cx="8520602" cy="675302"/>
          </a:xfrm>
          <a:prstGeom prst="rect">
            <a:avLst/>
          </a:prstGeom>
        </p:spPr>
        <p:txBody>
          <a:bodyPr/>
          <a:lstStyle/>
          <a:p>
            <a:pPr algn="ctr" defTabSz="850391">
              <a:defRPr b="1" sz="2790"/>
            </a:pPr>
            <a:r>
              <a:t>News.exe</a:t>
            </a:r>
          </a:p>
          <a:p>
            <a:pPr algn="ctr" defTabSz="850391">
              <a:defRPr b="1" sz="558"/>
            </a:pPr>
            <a:r>
              <a:t>Sha256: 039058cd0f349c8987a4a61a3de12660b78007235126ee75228933fda2343e4f</a:t>
            </a:r>
          </a:p>
        </p:txBody>
      </p:sp>
      <p:sp>
        <p:nvSpPr>
          <p:cNvPr id="402" name="Shape 402"/>
          <p:cNvSpPr/>
          <p:nvPr>
            <p:ph type="body" sz="quarter" idx="1"/>
          </p:nvPr>
        </p:nvSpPr>
        <p:spPr>
          <a:xfrm>
            <a:off x="311699" y="1137923"/>
            <a:ext cx="8520602" cy="525901"/>
          </a:xfrm>
          <a:prstGeom prst="rect">
            <a:avLst/>
          </a:prstGeom>
        </p:spPr>
        <p:txBody>
          <a:bodyPr/>
          <a:lstStyle>
            <a:lvl1pPr algn="ctr" defTabSz="859536">
              <a:spcBef>
                <a:spcPts val="0"/>
              </a:spcBef>
              <a:defRPr b="1" sz="2256">
                <a:solidFill>
                  <a:srgbClr val="FF0000"/>
                </a:solidFill>
              </a:defRPr>
            </a:lvl1pPr>
          </a:lstStyle>
          <a:p>
            <a:pPr/>
            <a:r>
              <a:t>Execution Tree</a:t>
            </a:r>
          </a:p>
        </p:txBody>
      </p:sp>
      <p:pic>
        <p:nvPicPr>
          <p:cNvPr id="403" name="image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63724"/>
            <a:ext cx="9144000" cy="2563451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Shape 404"/>
          <p:cNvSpPr/>
          <p:nvPr>
            <p:ph type="sldNum" sz="quarter" idx="2"/>
          </p:nvPr>
        </p:nvSpPr>
        <p:spPr>
          <a:xfrm>
            <a:off x="8644059" y="5369745"/>
            <a:ext cx="365066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type="title"/>
          </p:nvPr>
        </p:nvSpPr>
        <p:spPr>
          <a:xfrm>
            <a:off x="311699" y="455554"/>
            <a:ext cx="8520602" cy="675302"/>
          </a:xfrm>
          <a:prstGeom prst="rect">
            <a:avLst/>
          </a:prstGeom>
        </p:spPr>
        <p:txBody>
          <a:bodyPr/>
          <a:lstStyle/>
          <a:p>
            <a:pPr algn="r" defTabSz="850391">
              <a:defRPr b="1" sz="2790"/>
            </a:pPr>
            <a:r>
              <a:t>News.exe</a:t>
            </a:r>
          </a:p>
          <a:p>
            <a:pPr algn="r" defTabSz="850391">
              <a:defRPr b="1" sz="558"/>
            </a:pPr>
            <a:r>
              <a:t>Sha256: 039058cd0f349c8987a4a61a3de12660b78007235126ee75228933fda2343e4f</a:t>
            </a:r>
          </a:p>
        </p:txBody>
      </p:sp>
      <p:pic>
        <p:nvPicPr>
          <p:cNvPr id="407" name="image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874" y="0"/>
            <a:ext cx="5080001" cy="5418076"/>
          </a:xfrm>
          <a:prstGeom prst="rect">
            <a:avLst/>
          </a:prstGeom>
          <a:ln w="12700">
            <a:miter lim="400000"/>
          </a:ln>
        </p:spPr>
      </p:pic>
      <p:sp>
        <p:nvSpPr>
          <p:cNvPr id="408" name="Shape 408"/>
          <p:cNvSpPr/>
          <p:nvPr>
            <p:ph type="sldNum" sz="quarter" idx="2"/>
          </p:nvPr>
        </p:nvSpPr>
        <p:spPr>
          <a:xfrm>
            <a:off x="8644059" y="5369745"/>
            <a:ext cx="365066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type="title"/>
          </p:nvPr>
        </p:nvSpPr>
        <p:spPr>
          <a:xfrm>
            <a:off x="311699" y="455554"/>
            <a:ext cx="8520602" cy="675302"/>
          </a:xfrm>
          <a:prstGeom prst="rect">
            <a:avLst/>
          </a:prstGeom>
        </p:spPr>
        <p:txBody>
          <a:bodyPr/>
          <a:lstStyle/>
          <a:p>
            <a:pPr algn="ctr" defTabSz="850391">
              <a:defRPr b="1" sz="2790"/>
            </a:pPr>
            <a:r>
              <a:t>Loader.exe</a:t>
            </a:r>
          </a:p>
          <a:p>
            <a:pPr algn="ctr" defTabSz="850391">
              <a:defRPr b="1" sz="558"/>
            </a:pPr>
            <a:r>
              <a:t>sha256: ffb4a81fc336b1d77c81eef96eab0a5249ebb053c8920dd0c02e1d9f3ac257b0</a:t>
            </a:r>
          </a:p>
        </p:txBody>
      </p:sp>
      <p:sp>
        <p:nvSpPr>
          <p:cNvPr id="411" name="Shape 411"/>
          <p:cNvSpPr/>
          <p:nvPr>
            <p:ph type="body" sz="half" idx="1"/>
          </p:nvPr>
        </p:nvSpPr>
        <p:spPr>
          <a:xfrm>
            <a:off x="770174" y="1137925"/>
            <a:ext cx="7986002" cy="205320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1000"/>
              </a:spcBef>
              <a:defRPr b="1" sz="2400">
                <a:solidFill>
                  <a:srgbClr val="FF0000"/>
                </a:solidFill>
              </a:defRPr>
            </a:pPr>
            <a:r>
              <a:t>Chimera Ransomware</a:t>
            </a:r>
          </a:p>
          <a:p>
            <a:pPr marL="457200" indent="-228600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2200"/>
            </a:pPr>
            <a:r>
              <a:t>Accessed file lists spider important directories</a:t>
            </a:r>
          </a:p>
          <a:p>
            <a:pPr lvl="1" marL="914400" indent="-342900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○"/>
            </a:pPr>
            <a:r>
              <a:t>For every deleted file there is a new file</a:t>
            </a:r>
            <a:endParaRPr sz="1400"/>
          </a:p>
          <a:p>
            <a:pPr lvl="2" marL="1371600" indent="-342900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■"/>
            </a:pPr>
            <a:r>
              <a:t>With a .crypt extension!</a:t>
            </a:r>
            <a:endParaRPr sz="1400"/>
          </a:p>
          <a:p>
            <a:pPr lvl="1" marL="914400" indent="-342900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○"/>
            </a:pPr>
            <a:r>
              <a:t>Also: YOUR_FILES_ARE_ENCRYPTED.HTML</a:t>
            </a:r>
          </a:p>
        </p:txBody>
      </p:sp>
      <p:pic>
        <p:nvPicPr>
          <p:cNvPr id="412" name="image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1862" y="3327400"/>
            <a:ext cx="4143376" cy="1905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Shape 413"/>
          <p:cNvSpPr/>
          <p:nvPr>
            <p:ph type="sldNum" sz="quarter" idx="2"/>
          </p:nvPr>
        </p:nvSpPr>
        <p:spPr>
          <a:xfrm>
            <a:off x="8644059" y="5369745"/>
            <a:ext cx="365066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>
            <p:ph type="title"/>
          </p:nvPr>
        </p:nvSpPr>
        <p:spPr>
          <a:xfrm>
            <a:off x="311699" y="462629"/>
            <a:ext cx="8520602" cy="675302"/>
          </a:xfrm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pPr/>
            <a:r>
              <a:t>Loader.exe (26)</a:t>
            </a:r>
          </a:p>
        </p:txBody>
      </p:sp>
      <p:sp>
        <p:nvSpPr>
          <p:cNvPr id="416" name="Shape 416"/>
          <p:cNvSpPr/>
          <p:nvPr>
            <p:ph type="body" idx="1"/>
          </p:nvPr>
        </p:nvSpPr>
        <p:spPr>
          <a:xfrm>
            <a:off x="235499" y="1061727"/>
            <a:ext cx="8520602" cy="3710100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0"/>
              </a:spcBef>
              <a:defRPr b="1" sz="2400">
                <a:solidFill>
                  <a:srgbClr val="FF0000"/>
                </a:solidFill>
              </a:defRPr>
            </a:pPr>
            <a:r>
              <a:t>Chimera Ransomware</a:t>
            </a:r>
          </a:p>
          <a:p>
            <a:pPr marL="914400" indent="-228600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</a:pPr>
            <a:r>
              <a:t>Static IP calls</a:t>
            </a:r>
          </a:p>
          <a:p>
            <a:pPr marL="914400" indent="-342900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</a:pPr>
            <a:r>
              <a:t>Attempts to identify local system public IP address</a:t>
            </a:r>
          </a:p>
          <a:p>
            <a:pPr marL="914400" indent="-342900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</a:pPr>
            <a:r>
              <a:t>Windows crypto functions utilized:</a:t>
            </a:r>
          </a:p>
          <a:p>
            <a:pPr lvl="1" marL="1371600" indent="-342900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○"/>
            </a:pPr>
            <a:r>
              <a:t>Advapi32.dll</a:t>
            </a:r>
            <a:endParaRPr sz="1400"/>
          </a:p>
          <a:p>
            <a:pPr>
              <a:spcBef>
                <a:spcPts val="0"/>
              </a:spcBef>
            </a:pPr>
            <a:endParaRPr sz="1400"/>
          </a:p>
          <a:p>
            <a:pPr>
              <a:spcBef>
                <a:spcPts val="0"/>
              </a:spcBef>
            </a:pPr>
            <a:endParaRPr sz="1400"/>
          </a:p>
          <a:p>
            <a:pPr>
              <a:spcBef>
                <a:spcPts val="0"/>
              </a:spcBef>
            </a:pPr>
            <a:endParaRPr sz="1400"/>
          </a:p>
          <a:p>
            <a:pPr>
              <a:spcBef>
                <a:spcPts val="0"/>
              </a:spcBef>
            </a:pPr>
            <a:endParaRPr sz="1400"/>
          </a:p>
          <a:p>
            <a:pPr indent="457200">
              <a:spcBef>
                <a:spcPts val="0"/>
              </a:spcBef>
            </a:pPr>
            <a:endParaRPr sz="1400"/>
          </a:p>
          <a:p>
            <a:pPr lvl="1" marL="1371600" indent="-342900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○"/>
            </a:pPr>
            <a:r>
              <a:t>cryptsp.dll</a:t>
            </a:r>
          </a:p>
        </p:txBody>
      </p:sp>
      <p:pic>
        <p:nvPicPr>
          <p:cNvPr id="417" name="image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6500" y="4705787"/>
            <a:ext cx="2476501" cy="561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8" name="image3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88824" y="2537686"/>
            <a:ext cx="2196413" cy="2589802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Shape 419"/>
          <p:cNvSpPr/>
          <p:nvPr>
            <p:ph type="sldNum" sz="quarter" idx="2"/>
          </p:nvPr>
        </p:nvSpPr>
        <p:spPr>
          <a:xfrm>
            <a:off x="8644059" y="5369745"/>
            <a:ext cx="365066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>
            <p:ph type="title"/>
          </p:nvPr>
        </p:nvSpPr>
        <p:spPr>
          <a:xfrm>
            <a:off x="311699" y="455554"/>
            <a:ext cx="8520602" cy="675302"/>
          </a:xfrm>
          <a:prstGeom prst="rect">
            <a:avLst/>
          </a:prstGeom>
        </p:spPr>
        <p:txBody>
          <a:bodyPr/>
          <a:lstStyle/>
          <a:p>
            <a:pPr algn="ctr" defTabSz="850391">
              <a:defRPr b="1" sz="2790"/>
            </a:pPr>
            <a:r>
              <a:t>Autohotkey.exe</a:t>
            </a:r>
          </a:p>
          <a:p>
            <a:pPr algn="ctr" defTabSz="850391">
              <a:defRPr b="1" sz="558"/>
            </a:pPr>
            <a:r>
              <a:t>sha256: e03e2d150b8135cfb330394c35f9bf372801b8a7c52a7a271db0a4ee46abbdd7</a:t>
            </a:r>
          </a:p>
        </p:txBody>
      </p:sp>
      <p:sp>
        <p:nvSpPr>
          <p:cNvPr id="422" name="Shape 422"/>
          <p:cNvSpPr/>
          <p:nvPr>
            <p:ph type="body" idx="1"/>
          </p:nvPr>
        </p:nvSpPr>
        <p:spPr>
          <a:xfrm>
            <a:off x="597125" y="1214125"/>
            <a:ext cx="8235299" cy="3710101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1000"/>
              </a:spcBef>
              <a:defRPr b="1" sz="2400">
                <a:solidFill>
                  <a:srgbClr val="FF0000"/>
                </a:solidFill>
              </a:defRPr>
            </a:pPr>
            <a:r>
              <a:t>Petya Ransomware</a:t>
            </a:r>
          </a:p>
          <a:p>
            <a:pPr marL="457200" indent="-228600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2200"/>
            </a:pPr>
            <a:r>
              <a:t>Scans drive for Antivirus</a:t>
            </a:r>
          </a:p>
          <a:p>
            <a:pPr marL="457200" indent="-228600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2200"/>
            </a:pPr>
            <a:r>
              <a:t>Modifies \??\PhysicalDrive0</a:t>
            </a:r>
          </a:p>
          <a:p>
            <a:pPr marL="457200" indent="-228600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2200"/>
            </a:pPr>
            <a:r>
              <a:t>Similar Crypto calls to Chimera</a:t>
            </a:r>
          </a:p>
          <a:p>
            <a:pPr marL="457200" indent="-228600"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2200"/>
            </a:pPr>
            <a:r>
              <a:t>Invokes ntdll.dll.NtRaiseHardError</a:t>
            </a:r>
          </a:p>
        </p:txBody>
      </p:sp>
      <p:pic>
        <p:nvPicPr>
          <p:cNvPr id="423" name="image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7474" y="3437787"/>
            <a:ext cx="4305301" cy="485776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Shape 424"/>
          <p:cNvSpPr/>
          <p:nvPr>
            <p:ph type="sldNum" sz="quarter" idx="2"/>
          </p:nvPr>
        </p:nvSpPr>
        <p:spPr>
          <a:xfrm>
            <a:off x="8644059" y="5369745"/>
            <a:ext cx="365066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/>
          <p:nvPr>
            <p:ph type="title"/>
          </p:nvPr>
        </p:nvSpPr>
        <p:spPr>
          <a:xfrm>
            <a:off x="311699" y="455554"/>
            <a:ext cx="8520602" cy="675302"/>
          </a:xfrm>
          <a:prstGeom prst="rect">
            <a:avLst/>
          </a:prstGeom>
        </p:spPr>
        <p:txBody>
          <a:bodyPr/>
          <a:lstStyle/>
          <a:p>
            <a:pPr algn="ctr" defTabSz="850391">
              <a:defRPr b="1" sz="2790"/>
            </a:pPr>
            <a:r>
              <a:t>Autohotkey.exe</a:t>
            </a:r>
          </a:p>
          <a:p>
            <a:pPr algn="ctr" defTabSz="850391">
              <a:defRPr sz="558"/>
            </a:pPr>
            <a:r>
              <a:t>sha256: e03e2d150b8135cfb330394c35f9bf372801b8a7c52a7a271db0a4ee46abbdd7</a:t>
            </a:r>
          </a:p>
        </p:txBody>
      </p:sp>
      <p:sp>
        <p:nvSpPr>
          <p:cNvPr id="427" name="Shape 427"/>
          <p:cNvSpPr/>
          <p:nvPr>
            <p:ph type="body" idx="1"/>
          </p:nvPr>
        </p:nvSpPr>
        <p:spPr>
          <a:xfrm>
            <a:off x="508000" y="1214125"/>
            <a:ext cx="8324399" cy="4052100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ts val="1000"/>
              </a:spcBef>
              <a:defRPr b="1" sz="2400">
                <a:solidFill>
                  <a:srgbClr val="FF0000"/>
                </a:solidFill>
              </a:defRPr>
            </a:pPr>
            <a:r>
              <a:t>Petya Ransomware</a:t>
            </a:r>
          </a:p>
          <a:p>
            <a:pPr marL="457200" indent="-368300">
              <a:lnSpc>
                <a:spcPct val="100000"/>
              </a:lnSpc>
              <a:spcBef>
                <a:spcPts val="1000"/>
              </a:spcBef>
              <a:buClr>
                <a:srgbClr val="434343"/>
              </a:buClr>
              <a:buSzPct val="100000"/>
              <a:buFont typeface="Helvetica"/>
              <a:buChar char="➢"/>
              <a:defRPr sz="2200"/>
            </a:pPr>
            <a:r>
              <a:t>\??\PhysicalDrive0 - What is this?</a:t>
            </a:r>
          </a:p>
          <a:p>
            <a:pPr marL="457200" indent="-368300">
              <a:lnSpc>
                <a:spcPct val="100000"/>
              </a:lnSpc>
              <a:spcBef>
                <a:spcPts val="1000"/>
              </a:spcBef>
              <a:buClr>
                <a:srgbClr val="434343"/>
              </a:buClr>
              <a:buSzPct val="100000"/>
              <a:buFont typeface="Helvetica"/>
              <a:buChar char="➢"/>
              <a:defRPr sz="2200"/>
            </a:pPr>
            <a:r>
              <a:t>Modified Bootloader</a:t>
            </a:r>
          </a:p>
          <a:p>
            <a:pPr marL="457200" indent="-368300">
              <a:lnSpc>
                <a:spcPct val="100000"/>
              </a:lnSpc>
              <a:spcBef>
                <a:spcPts val="1000"/>
              </a:spcBef>
              <a:buClr>
                <a:srgbClr val="434343"/>
              </a:buClr>
              <a:buSzPct val="100000"/>
              <a:buFont typeface="Helvetica"/>
              <a:buChar char="➢"/>
              <a:defRPr sz="2200"/>
            </a:pPr>
            <a:r>
              <a:t>Crash Host, Reboot (NTRaiseHardError)</a:t>
            </a:r>
          </a:p>
          <a:p>
            <a:pPr marL="457200" indent="-368300">
              <a:lnSpc>
                <a:spcPct val="100000"/>
              </a:lnSpc>
              <a:spcBef>
                <a:spcPts val="1000"/>
              </a:spcBef>
              <a:buClr>
                <a:srgbClr val="434343"/>
              </a:buClr>
              <a:buSzPct val="100000"/>
              <a:buFont typeface="Helvetica"/>
              <a:buChar char="➢"/>
              <a:defRPr sz="2200"/>
            </a:pPr>
            <a:r>
              <a:t>Custom Kernel which encrypts system on Startup</a:t>
            </a:r>
          </a:p>
          <a:p>
            <a:pPr marL="457200" indent="-36830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2200"/>
            </a:pPr>
            <a:r>
              <a:t>Cuckoo 2.0 RC2 - Analysis Reboot Survival (</a:t>
            </a:r>
            <a:r>
              <a:rPr i="1"/>
              <a:t>beta)</a:t>
            </a:r>
            <a:endParaRPr i="1"/>
          </a:p>
          <a:p>
            <a:pPr>
              <a:spcBef>
                <a:spcPts val="0"/>
              </a:spcBef>
            </a:pPr>
            <a:endParaRPr i="1" sz="1200"/>
          </a:p>
          <a:p>
            <a:pPr>
              <a:spcBef>
                <a:spcPts val="0"/>
              </a:spcBef>
            </a:pPr>
            <a:endParaRPr i="1" sz="1200"/>
          </a:p>
          <a:p>
            <a:pPr>
              <a:spcBef>
                <a:spcPts val="0"/>
              </a:spcBef>
              <a:defRPr i="1" sz="1100"/>
            </a:pPr>
            <a:r>
              <a:t>More info on Petya: https://blog.malwarebytes.com/threat-analysis/2016/04/petya-ransomware/</a:t>
            </a:r>
          </a:p>
        </p:txBody>
      </p:sp>
      <p:sp>
        <p:nvSpPr>
          <p:cNvPr id="428" name="Shape 428"/>
          <p:cNvSpPr/>
          <p:nvPr>
            <p:ph type="sldNum" sz="quarter" idx="2"/>
          </p:nvPr>
        </p:nvSpPr>
        <p:spPr>
          <a:xfrm>
            <a:off x="8644059" y="5369745"/>
            <a:ext cx="365066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>
            <p:ph type="body" sz="half" idx="1"/>
          </p:nvPr>
        </p:nvSpPr>
        <p:spPr>
          <a:xfrm>
            <a:off x="457200" y="2906099"/>
            <a:ext cx="8229600" cy="2034301"/>
          </a:xfrm>
          <a:prstGeom prst="rect">
            <a:avLst/>
          </a:prstGeom>
        </p:spPr>
        <p:txBody>
          <a:bodyPr/>
          <a:lstStyle/>
          <a:p>
            <a:pPr algn="ctr" defTabSz="868680">
              <a:lnSpc>
                <a:spcPct val="100000"/>
              </a:lnSpc>
              <a:spcBef>
                <a:spcPts val="2200"/>
              </a:spcBef>
              <a:defRPr b="1" sz="3420">
                <a:solidFill>
                  <a:srgbClr val="2A3990"/>
                </a:solidFill>
                <a:latin typeface="Pinyon Script"/>
                <a:ea typeface="Pinyon Script"/>
                <a:cs typeface="Pinyon Script"/>
                <a:sym typeface="Pinyon Script"/>
              </a:defRPr>
            </a:pPr>
            <a:r>
              <a:t>This is just the beginning!</a:t>
            </a:r>
          </a:p>
          <a:p>
            <a:pPr algn="ctr" defTabSz="868680">
              <a:lnSpc>
                <a:spcPct val="100000"/>
              </a:lnSpc>
              <a:spcBef>
                <a:spcPts val="0"/>
              </a:spcBef>
              <a:defRPr b="1" sz="3420">
                <a:solidFill>
                  <a:srgbClr val="2A3990"/>
                </a:solidFill>
                <a:latin typeface="Pinyon Script"/>
                <a:ea typeface="Pinyon Script"/>
                <a:cs typeface="Pinyon Script"/>
                <a:sym typeface="Pinyon Script"/>
              </a:defRPr>
            </a:pPr>
            <a:r>
              <a:t>There is so much more </a:t>
            </a:r>
          </a:p>
          <a:p>
            <a:pPr algn="ctr" defTabSz="868680">
              <a:lnSpc>
                <a:spcPct val="100000"/>
              </a:lnSpc>
              <a:spcBef>
                <a:spcPts val="0"/>
              </a:spcBef>
              <a:defRPr b="1" sz="3420">
                <a:solidFill>
                  <a:srgbClr val="2A3990"/>
                </a:solidFill>
                <a:latin typeface="Pinyon Script"/>
                <a:ea typeface="Pinyon Script"/>
                <a:cs typeface="Pinyon Script"/>
                <a:sym typeface="Pinyon Script"/>
              </a:defRPr>
            </a:pPr>
            <a:r>
              <a:t>out there to learn.</a:t>
            </a:r>
          </a:p>
        </p:txBody>
      </p:sp>
      <p:pic>
        <p:nvPicPr>
          <p:cNvPr id="431" name="image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7612" y="378646"/>
            <a:ext cx="4368775" cy="2420150"/>
          </a:xfrm>
          <a:prstGeom prst="rect">
            <a:avLst/>
          </a:prstGeom>
          <a:ln w="12700">
            <a:miter lim="400000"/>
          </a:ln>
        </p:spPr>
      </p:pic>
      <p:sp>
        <p:nvSpPr>
          <p:cNvPr id="432" name="Shape 432"/>
          <p:cNvSpPr/>
          <p:nvPr>
            <p:ph type="sldNum" sz="quarter" idx="2"/>
          </p:nvPr>
        </p:nvSpPr>
        <p:spPr>
          <a:xfrm>
            <a:off x="8644059" y="5369745"/>
            <a:ext cx="365066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>
            <p:ph type="body" idx="1"/>
          </p:nvPr>
        </p:nvSpPr>
        <p:spPr>
          <a:xfrm>
            <a:off x="311700" y="1200799"/>
            <a:ext cx="8375099" cy="4138201"/>
          </a:xfrm>
          <a:prstGeom prst="rect">
            <a:avLst/>
          </a:prstGeom>
        </p:spPr>
        <p:txBody>
          <a:bodyPr/>
          <a:lstStyle/>
          <a:p>
            <a:pPr marL="914400" indent="-368300">
              <a:lnSpc>
                <a:spcPct val="100000"/>
              </a:lnSpc>
              <a:spcBef>
                <a:spcPts val="500"/>
              </a:spcBef>
              <a:buClr>
                <a:srgbClr val="434343"/>
              </a:buClr>
              <a:buSzPct val="100000"/>
              <a:buFont typeface="Helvetica"/>
              <a:buChar char="➢"/>
              <a:defRPr sz="2000"/>
            </a:pPr>
            <a:r>
              <a:t>Malware Analyst's Cookbook</a:t>
            </a:r>
          </a:p>
          <a:p>
            <a:pPr marL="914400" indent="-368300">
              <a:lnSpc>
                <a:spcPct val="100000"/>
              </a:lnSpc>
              <a:spcBef>
                <a:spcPts val="500"/>
              </a:spcBef>
              <a:buClr>
                <a:srgbClr val="434343"/>
              </a:buClr>
              <a:buSzPct val="100000"/>
              <a:buFont typeface="Helvetica"/>
              <a:buChar char="➢"/>
              <a:defRPr sz="2000"/>
            </a:pPr>
            <a:r>
              <a:t>Practical Malware Analysis</a:t>
            </a:r>
          </a:p>
          <a:p>
            <a:pPr marL="914400" indent="-368300">
              <a:lnSpc>
                <a:spcPct val="100000"/>
              </a:lnSpc>
              <a:spcBef>
                <a:spcPts val="500"/>
              </a:spcBef>
              <a:buClr>
                <a:srgbClr val="434343"/>
              </a:buClr>
              <a:buSzPct val="100000"/>
              <a:buFont typeface="Helvetica"/>
              <a:buChar char="➢"/>
              <a:defRPr sz="2000"/>
            </a:pPr>
            <a:r>
              <a:t>The Art of Memory Forensics</a:t>
            </a:r>
          </a:p>
          <a:p>
            <a:pPr marL="914400" indent="-36830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2000"/>
            </a:pPr>
            <a:r>
              <a:t>Twitter: </a:t>
            </a:r>
          </a:p>
          <a:p>
            <a:pPr lvl="1" marL="1371600" indent="-34290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○"/>
            </a:pPr>
            <a:r>
              <a:t>@PhysicalDrive0 - Cool Malware Resource</a:t>
            </a:r>
            <a:endParaRPr sz="1400"/>
          </a:p>
          <a:p>
            <a:pPr lvl="1" marL="1371600" indent="-34290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○"/>
            </a:pPr>
            <a:r>
              <a:t>@skier_t - Cuckoo Author</a:t>
            </a:r>
            <a:endParaRPr sz="1400"/>
          </a:p>
          <a:p>
            <a:pPr lvl="1" marL="1371600" indent="-34290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○"/>
            </a:pPr>
            <a:r>
              <a:t>@botherder - Cuckoo Author</a:t>
            </a:r>
            <a:endParaRPr sz="1400"/>
          </a:p>
          <a:p>
            <a:pPr lvl="1" marL="1371600" indent="-342900">
              <a:lnSpc>
                <a:spcPct val="100000"/>
              </a:lnSpc>
              <a:spcBef>
                <a:spcPts val="500"/>
              </a:spcBef>
              <a:buClr>
                <a:srgbClr val="434343"/>
              </a:buClr>
              <a:buSzPct val="100000"/>
              <a:buFont typeface="Helvetica"/>
              <a:buChar char="○"/>
            </a:pPr>
            <a:r>
              <a:t>@skankinmonkey - Me!</a:t>
            </a:r>
            <a:endParaRPr sz="1400"/>
          </a:p>
          <a:p>
            <a:pPr marL="914400" indent="-36830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2000"/>
            </a:pPr>
            <a:r>
              <a:t>Reddit: /r/malware /r/netsec</a:t>
            </a:r>
          </a:p>
          <a:p>
            <a:pPr marL="914400" indent="-36830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2000"/>
            </a:pP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http://www.primalsecurity.net/</a:t>
            </a:r>
            <a:r>
              <a:t> Blog and Podcast! </a:t>
            </a:r>
          </a:p>
          <a:p>
            <a:pPr marL="914400" indent="-36830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Helvetica"/>
              <a:buChar char="➢"/>
              <a:defRPr sz="2000"/>
            </a:pP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3" invalidUrl="" action="" tgtFrame="" tooltip="" history="1" highlightClick="0" endSnd="0"/>
              </a:rPr>
              <a:t>https://infosecspeakeasy.org/</a:t>
            </a:r>
            <a:r>
              <a:t> </a:t>
            </a:r>
          </a:p>
        </p:txBody>
      </p:sp>
      <p:sp>
        <p:nvSpPr>
          <p:cNvPr id="435" name="Shape 435"/>
          <p:cNvSpPr/>
          <p:nvPr>
            <p:ph type="title"/>
          </p:nvPr>
        </p:nvSpPr>
        <p:spPr>
          <a:xfrm>
            <a:off x="311699" y="455554"/>
            <a:ext cx="8520602" cy="675302"/>
          </a:xfrm>
          <a:prstGeom prst="rect">
            <a:avLst/>
          </a:prstGeom>
          <a:solidFill>
            <a:srgbClr val="EFEFEF"/>
          </a:solidFill>
        </p:spPr>
        <p:txBody>
          <a:bodyPr/>
          <a:lstStyle>
            <a:lvl1pPr>
              <a:defRPr b="1"/>
            </a:lvl1pPr>
          </a:lstStyle>
          <a:p>
            <a:pPr/>
            <a:r>
              <a:t>Useful Resources</a:t>
            </a:r>
          </a:p>
        </p:txBody>
      </p:sp>
      <p:sp>
        <p:nvSpPr>
          <p:cNvPr id="436" name="Shape 436"/>
          <p:cNvSpPr/>
          <p:nvPr>
            <p:ph type="sldNum" sz="quarter" idx="2"/>
          </p:nvPr>
        </p:nvSpPr>
        <p:spPr>
          <a:xfrm>
            <a:off x="8644059" y="5369745"/>
            <a:ext cx="365066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>
            <p:ph type="title"/>
          </p:nvPr>
        </p:nvSpPr>
        <p:spPr>
          <a:xfrm>
            <a:off x="311699" y="455554"/>
            <a:ext cx="8520602" cy="675302"/>
          </a:xfrm>
          <a:prstGeom prst="rect">
            <a:avLst/>
          </a:prstGeom>
          <a:solidFill>
            <a:srgbClr val="EFEFEF"/>
          </a:solidFill>
        </p:spPr>
        <p:txBody>
          <a:bodyPr anchor="ctr"/>
          <a:lstStyle>
            <a:lvl1pPr>
              <a:defRPr b="1"/>
            </a:lvl1pPr>
          </a:lstStyle>
          <a:p>
            <a:pPr/>
            <a:r>
              <a:t>Questions?</a:t>
            </a:r>
          </a:p>
        </p:txBody>
      </p:sp>
      <p:sp>
        <p:nvSpPr>
          <p:cNvPr id="439" name="Shape 439"/>
          <p:cNvSpPr/>
          <p:nvPr>
            <p:ph type="body" sz="half" idx="1"/>
          </p:nvPr>
        </p:nvSpPr>
        <p:spPr>
          <a:xfrm>
            <a:off x="2216699" y="1290323"/>
            <a:ext cx="6073202" cy="2131801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00000"/>
              </a:lnSpc>
              <a:spcBef>
                <a:spcPts val="1500"/>
              </a:spcBef>
              <a:defRPr b="1" sz="2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Lane Huff, Security Engineer</a:t>
            </a:r>
          </a:p>
          <a:p>
            <a:pPr algn="ctr">
              <a:lnSpc>
                <a:spcPct val="100000"/>
              </a:lnSpc>
              <a:spcBef>
                <a:spcPts val="1500"/>
              </a:spcBef>
              <a:defRPr u="sng">
                <a:solidFill>
                  <a:schemeClr val="accent5"/>
                </a:solidFill>
              </a:defRPr>
            </a:pPr>
            <a:r>
              <a:rPr>
                <a:uFill>
                  <a:solidFill>
                    <a:schemeClr val="accent5"/>
                  </a:solidFill>
                </a:uFill>
                <a:hlinkClick r:id="rId2" invalidUrl="" action="" tgtFrame="" tooltip="" history="1" highlightClick="0" endSnd="0"/>
              </a:rPr>
              <a:t>lhuff@secure-innovations.net</a:t>
            </a:r>
          </a:p>
          <a:p>
            <a:pPr algn="ctr">
              <a:lnSpc>
                <a:spcPct val="100000"/>
              </a:lnSpc>
              <a:spcBef>
                <a:spcPts val="1500"/>
              </a:spcBef>
              <a:defRPr>
                <a:solidFill>
                  <a:srgbClr val="666666"/>
                </a:solidFill>
              </a:defRPr>
            </a:pPr>
            <a:r>
              <a:t>Twitter: @skankinmonkey</a:t>
            </a:r>
          </a:p>
          <a:p>
            <a:pPr algn="ctr">
              <a:spcBef>
                <a:spcPts val="0"/>
              </a:spcBef>
              <a:defRPr>
                <a:solidFill>
                  <a:srgbClr val="666666"/>
                </a:solidFill>
              </a:defRPr>
            </a:pPr>
            <a:r>
              <a:t>Blog/Podcast: http://www.primalsecurity.net/</a:t>
            </a:r>
          </a:p>
        </p:txBody>
      </p:sp>
      <p:pic>
        <p:nvPicPr>
          <p:cNvPr id="440" name="image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1568" y="1808175"/>
            <a:ext cx="2069076" cy="2464401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Shape 441"/>
          <p:cNvSpPr/>
          <p:nvPr/>
        </p:nvSpPr>
        <p:spPr>
          <a:xfrm>
            <a:off x="2020624" y="4046475"/>
            <a:ext cx="867001" cy="2688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700">
                <a:solidFill>
                  <a:srgbClr val="434343"/>
                </a:solidFill>
              </a:defRPr>
            </a:lvl1pPr>
          </a:lstStyle>
          <a:p>
            <a:pPr/>
            <a:r>
              <a:t>Google Images</a:t>
            </a:r>
          </a:p>
        </p:txBody>
      </p:sp>
      <p:pic>
        <p:nvPicPr>
          <p:cNvPr id="442" name="image06.jpeg" descr="3pRI_ioS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73837" y="3522362"/>
            <a:ext cx="1434950" cy="1434950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Shape 443"/>
          <p:cNvSpPr/>
          <p:nvPr>
            <p:ph type="sldNum" sz="quarter" idx="2"/>
          </p:nvPr>
        </p:nvSpPr>
        <p:spPr>
          <a:xfrm>
            <a:off x="8644059" y="5369745"/>
            <a:ext cx="365066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44" name="Shape 444"/>
          <p:cNvSpPr/>
          <p:nvPr/>
        </p:nvSpPr>
        <p:spPr>
          <a:xfrm>
            <a:off x="3399181" y="3186107"/>
            <a:ext cx="3708237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Slides: </a:t>
            </a:r>
            <a:r>
              <a:rPr u="sng">
                <a:solidFill>
                  <a:schemeClr val="accent5"/>
                </a:solidFill>
                <a:uFill>
                  <a:solidFill>
                    <a:schemeClr val="accent5"/>
                  </a:solidFill>
                </a:uFill>
                <a:hlinkClick r:id="rId5" invalidUrl="" action="" tgtFrame="" tooltip="" history="1" highlightClick="0" endSnd="0"/>
              </a:rPr>
              <a:t>https://github.com/lehuff/BSides_Philly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title"/>
          </p:nvPr>
        </p:nvSpPr>
        <p:spPr>
          <a:xfrm>
            <a:off x="457200" y="409899"/>
            <a:ext cx="8229600" cy="676801"/>
          </a:xfrm>
          <a:prstGeom prst="rect">
            <a:avLst/>
          </a:prstGeom>
          <a:solidFill>
            <a:srgbClr val="EFEFEF"/>
          </a:solidFill>
        </p:spPr>
        <p:txBody>
          <a:bodyPr anchor="ctr"/>
          <a:lstStyle>
            <a:lvl1pPr>
              <a:lnSpc>
                <a:spcPct val="115000"/>
              </a:lnSpc>
              <a:defRPr b="1"/>
            </a:lvl1pPr>
          </a:lstStyle>
          <a:p>
            <a:pPr/>
            <a:r>
              <a:t>Static Analysis</a:t>
            </a:r>
          </a:p>
        </p:txBody>
      </p:sp>
      <p:sp>
        <p:nvSpPr>
          <p:cNvPr id="169" name="Shape 169"/>
          <p:cNvSpPr/>
          <p:nvPr>
            <p:ph type="body" idx="1"/>
          </p:nvPr>
        </p:nvSpPr>
        <p:spPr>
          <a:xfrm>
            <a:off x="457200" y="1137924"/>
            <a:ext cx="8229600" cy="3789302"/>
          </a:xfrm>
          <a:prstGeom prst="rect">
            <a:avLst/>
          </a:prstGeom>
        </p:spPr>
        <p:txBody>
          <a:bodyPr/>
          <a:lstStyle/>
          <a:p>
            <a:pPr marL="822959" indent="-205739" defTabSz="822959">
              <a:spcBef>
                <a:spcPts val="1400"/>
              </a:spcBef>
              <a:buClr>
                <a:srgbClr val="434343"/>
              </a:buClr>
              <a:buSzPct val="100000"/>
              <a:buFont typeface="Helvetica"/>
              <a:buChar char="➢"/>
              <a:defRPr b="1" sz="1979"/>
            </a:pPr>
            <a:r>
              <a:t>Static Analysis</a:t>
            </a:r>
            <a:r>
              <a:rPr b="0"/>
              <a:t> is analyzing a file at rest</a:t>
            </a:r>
            <a:endParaRPr b="0"/>
          </a:p>
          <a:p>
            <a:pPr lvl="1" marL="1234439" indent="-308609" defTabSz="822959">
              <a:spcBef>
                <a:spcPts val="1400"/>
              </a:spcBef>
              <a:buClr>
                <a:srgbClr val="434343"/>
              </a:buClr>
              <a:buSzPct val="100000"/>
              <a:buFont typeface="Helvetica"/>
              <a:buChar char="○"/>
              <a:defRPr sz="1619"/>
            </a:pPr>
            <a:r>
              <a:t>It can be any of the files previously mentioned</a:t>
            </a:r>
            <a:endParaRPr sz="1260"/>
          </a:p>
          <a:p>
            <a:pPr lvl="1" marL="1234439" indent="-308609" defTabSz="822959">
              <a:spcBef>
                <a:spcPts val="1400"/>
              </a:spcBef>
              <a:buClr>
                <a:srgbClr val="434343"/>
              </a:buClr>
              <a:buSzPct val="100000"/>
              <a:buFont typeface="Helvetica"/>
              <a:buChar char="○"/>
              <a:defRPr sz="1619"/>
            </a:pPr>
            <a:r>
              <a:t>Memory Dumps (Volatility)</a:t>
            </a:r>
            <a:endParaRPr sz="1260"/>
          </a:p>
          <a:p>
            <a:pPr lvl="1" marL="1234439" indent="-308609" defTabSz="822959">
              <a:spcBef>
                <a:spcPts val="900"/>
              </a:spcBef>
              <a:buClr>
                <a:srgbClr val="434343"/>
              </a:buClr>
              <a:buSzPct val="100000"/>
              <a:buFont typeface="Helvetica"/>
              <a:buChar char="○"/>
              <a:defRPr sz="1619"/>
            </a:pPr>
            <a:r>
              <a:t>Network Data (tcpdump/Wireshark)</a:t>
            </a:r>
            <a:endParaRPr sz="1260"/>
          </a:p>
          <a:p>
            <a:pPr marL="822959" indent="-205739" defTabSz="822959">
              <a:spcBef>
                <a:spcPts val="1400"/>
              </a:spcBef>
              <a:buClr>
                <a:srgbClr val="434343"/>
              </a:buClr>
              <a:buSzPct val="100000"/>
              <a:buFont typeface="Helvetica"/>
              <a:buChar char="➢"/>
              <a:defRPr sz="1979"/>
            </a:pPr>
            <a:r>
              <a:t>Executables use debuggers</a:t>
            </a:r>
          </a:p>
          <a:p>
            <a:pPr lvl="1" marL="1234439" indent="-308609" defTabSz="822959">
              <a:spcBef>
                <a:spcPts val="1400"/>
              </a:spcBef>
              <a:buClr>
                <a:srgbClr val="434343"/>
              </a:buClr>
              <a:buSzPct val="100000"/>
              <a:buFont typeface="Helvetica"/>
              <a:buChar char="○"/>
              <a:defRPr sz="1619"/>
            </a:pPr>
            <a:r>
              <a:t>IDAPro</a:t>
            </a:r>
            <a:endParaRPr sz="1260"/>
          </a:p>
          <a:p>
            <a:pPr lvl="1" marL="1234439" indent="-308609" defTabSz="822959">
              <a:spcBef>
                <a:spcPts val="1400"/>
              </a:spcBef>
              <a:buClr>
                <a:srgbClr val="434343"/>
              </a:buClr>
              <a:buSzPct val="100000"/>
              <a:buFont typeface="Helvetica"/>
              <a:buChar char="○"/>
              <a:defRPr sz="1619"/>
            </a:pPr>
            <a:r>
              <a:t>OllyDBG</a:t>
            </a:r>
            <a:endParaRPr sz="1260"/>
          </a:p>
          <a:p>
            <a:pPr lvl="1" marL="1234439" indent="-308609" defTabSz="822959">
              <a:spcBef>
                <a:spcPts val="1400"/>
              </a:spcBef>
              <a:buClr>
                <a:srgbClr val="434343"/>
              </a:buClr>
              <a:buSzPct val="100000"/>
              <a:buFont typeface="Helvetica"/>
              <a:buChar char="○"/>
              <a:defRPr sz="1619"/>
            </a:pPr>
            <a:r>
              <a:t>Immunity</a:t>
            </a:r>
          </a:p>
        </p:txBody>
      </p:sp>
      <p:sp>
        <p:nvSpPr>
          <p:cNvPr id="170" name="Shape 170"/>
          <p:cNvSpPr/>
          <p:nvPr>
            <p:ph type="sldNum" sz="quarter" idx="2"/>
          </p:nvPr>
        </p:nvSpPr>
        <p:spPr>
          <a:xfrm>
            <a:off x="8728816" y="5369745"/>
            <a:ext cx="280309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title"/>
          </p:nvPr>
        </p:nvSpPr>
        <p:spPr>
          <a:xfrm>
            <a:off x="457200" y="417771"/>
            <a:ext cx="8229600" cy="669001"/>
          </a:xfrm>
          <a:prstGeom prst="rect">
            <a:avLst/>
          </a:prstGeom>
          <a:solidFill>
            <a:srgbClr val="EFEFEF"/>
          </a:solidFill>
        </p:spPr>
        <p:txBody>
          <a:bodyPr anchor="ctr"/>
          <a:lstStyle>
            <a:lvl1pPr>
              <a:lnSpc>
                <a:spcPct val="115000"/>
              </a:lnSpc>
              <a:defRPr b="1"/>
            </a:lvl1pPr>
          </a:lstStyle>
          <a:p>
            <a:pPr/>
            <a:r>
              <a:t>Static Analysis</a:t>
            </a:r>
          </a:p>
        </p:txBody>
      </p:sp>
      <p:sp>
        <p:nvSpPr>
          <p:cNvPr id="173" name="Shape 173"/>
          <p:cNvSpPr/>
          <p:nvPr>
            <p:ph type="body" idx="1"/>
          </p:nvPr>
        </p:nvSpPr>
        <p:spPr>
          <a:xfrm>
            <a:off x="457199" y="1162975"/>
            <a:ext cx="5624102" cy="3999901"/>
          </a:xfrm>
          <a:prstGeom prst="rect">
            <a:avLst/>
          </a:prstGeom>
        </p:spPr>
        <p:txBody>
          <a:bodyPr/>
          <a:lstStyle/>
          <a:p>
            <a:pPr marL="914400" indent="-228600">
              <a:spcBef>
                <a:spcPts val="0"/>
              </a:spcBef>
              <a:buClr>
                <a:srgbClr val="434343"/>
              </a:buClr>
              <a:buSzPct val="100000"/>
              <a:buFont typeface="Trebuchet MS"/>
              <a:buChar char="➢"/>
              <a:defRPr sz="2200"/>
            </a:pPr>
            <a:r>
              <a:t>File Metadata</a:t>
            </a:r>
          </a:p>
          <a:p>
            <a:pPr lvl="1" marL="1371600" indent="-342900">
              <a:spcBef>
                <a:spcPts val="1000"/>
              </a:spcBef>
              <a:buClr>
                <a:srgbClr val="434343"/>
              </a:buClr>
              <a:buSzPct val="100000"/>
              <a:buFont typeface="Helvetica"/>
              <a:buChar char="○"/>
            </a:pPr>
            <a:r>
              <a:t>Reported file/MIME-type</a:t>
            </a:r>
            <a:endParaRPr sz="1400"/>
          </a:p>
          <a:p>
            <a:pPr lvl="1" marL="1371600" indent="-342900">
              <a:spcBef>
                <a:spcPts val="1000"/>
              </a:spcBef>
              <a:buClr>
                <a:srgbClr val="434343"/>
              </a:buClr>
              <a:buSzPct val="100000"/>
              <a:buFont typeface="Helvetica"/>
              <a:buChar char="○"/>
            </a:pPr>
            <a:r>
              <a:t>MD5/SHA values</a:t>
            </a:r>
            <a:endParaRPr sz="1400"/>
          </a:p>
          <a:p>
            <a:pPr lvl="1" marL="1371600" indent="-342900">
              <a:spcBef>
                <a:spcPts val="1000"/>
              </a:spcBef>
              <a:buClr>
                <a:srgbClr val="434343"/>
              </a:buClr>
              <a:buSzPct val="100000"/>
              <a:buFont typeface="Helvetica"/>
              <a:buChar char="○"/>
            </a:pPr>
            <a:r>
              <a:t>Version</a:t>
            </a:r>
            <a:endParaRPr sz="1400"/>
          </a:p>
          <a:p>
            <a:pPr lvl="1" marL="1371600" indent="-342900">
              <a:spcBef>
                <a:spcPts val="1000"/>
              </a:spcBef>
              <a:buClr>
                <a:srgbClr val="434343"/>
              </a:buClr>
              <a:buSzPct val="100000"/>
              <a:buFont typeface="Helvetica"/>
              <a:buChar char="○"/>
            </a:pPr>
            <a:r>
              <a:t>Company Name</a:t>
            </a:r>
            <a:endParaRPr sz="1400"/>
          </a:p>
          <a:p>
            <a:pPr lvl="1" marL="1371600" indent="-342900">
              <a:spcBef>
                <a:spcPts val="1000"/>
              </a:spcBef>
              <a:buClr>
                <a:srgbClr val="434343"/>
              </a:buClr>
              <a:buSzPct val="100000"/>
              <a:buFont typeface="Helvetica"/>
              <a:buChar char="○"/>
            </a:pPr>
            <a:r>
              <a:t>Application Name</a:t>
            </a:r>
            <a:endParaRPr sz="1400"/>
          </a:p>
          <a:p>
            <a:pPr indent="457200" algn="r">
              <a:spcBef>
                <a:spcPts val="1000"/>
              </a:spcBef>
              <a:defRPr i="1"/>
            </a:pPr>
            <a:r>
              <a:t>...lots of information</a:t>
            </a:r>
          </a:p>
        </p:txBody>
      </p:sp>
      <p:sp>
        <p:nvSpPr>
          <p:cNvPr id="174" name="Shape 174"/>
          <p:cNvSpPr/>
          <p:nvPr>
            <p:ph type="sldNum" sz="quarter" idx="2"/>
          </p:nvPr>
        </p:nvSpPr>
        <p:spPr>
          <a:xfrm>
            <a:off x="8728816" y="5369745"/>
            <a:ext cx="280309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title"/>
          </p:nvPr>
        </p:nvSpPr>
        <p:spPr>
          <a:xfrm>
            <a:off x="457200" y="417771"/>
            <a:ext cx="8229600" cy="669001"/>
          </a:xfrm>
          <a:prstGeom prst="rect">
            <a:avLst/>
          </a:prstGeom>
          <a:solidFill>
            <a:srgbClr val="EFEFEF"/>
          </a:solidFill>
        </p:spPr>
        <p:txBody>
          <a:bodyPr anchor="ctr"/>
          <a:lstStyle>
            <a:lvl1pPr>
              <a:lnSpc>
                <a:spcPct val="115000"/>
              </a:lnSpc>
              <a:defRPr b="1"/>
            </a:lvl1pPr>
          </a:lstStyle>
          <a:p>
            <a:pPr/>
            <a:r>
              <a:t>Static Analysis</a:t>
            </a:r>
          </a:p>
        </p:txBody>
      </p:sp>
      <p:sp>
        <p:nvSpPr>
          <p:cNvPr id="177" name="Shape 177"/>
          <p:cNvSpPr/>
          <p:nvPr>
            <p:ph type="body" sz="half" idx="1"/>
          </p:nvPr>
        </p:nvSpPr>
        <p:spPr>
          <a:xfrm>
            <a:off x="311699" y="1389599"/>
            <a:ext cx="6081602" cy="300900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8" name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3386" y="1452500"/>
            <a:ext cx="3019426" cy="2019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image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3399" y="3837511"/>
            <a:ext cx="4857751" cy="295276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hape 180"/>
          <p:cNvSpPr/>
          <p:nvPr>
            <p:ph type="sldNum" sz="quarter" idx="2"/>
          </p:nvPr>
        </p:nvSpPr>
        <p:spPr>
          <a:xfrm>
            <a:off x="8728816" y="5369745"/>
            <a:ext cx="280309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title"/>
          </p:nvPr>
        </p:nvSpPr>
        <p:spPr>
          <a:xfrm>
            <a:off x="457200" y="417771"/>
            <a:ext cx="8229600" cy="669001"/>
          </a:xfrm>
          <a:prstGeom prst="rect">
            <a:avLst/>
          </a:prstGeom>
          <a:solidFill>
            <a:srgbClr val="EFEFEF"/>
          </a:solidFill>
        </p:spPr>
        <p:txBody>
          <a:bodyPr anchor="ctr"/>
          <a:lstStyle>
            <a:lvl1pPr>
              <a:lnSpc>
                <a:spcPct val="115000"/>
              </a:lnSpc>
              <a:defRPr b="1"/>
            </a:lvl1pPr>
          </a:lstStyle>
          <a:p>
            <a:pPr/>
            <a:r>
              <a:t>Static Analysis</a:t>
            </a:r>
          </a:p>
        </p:txBody>
      </p:sp>
      <p:sp>
        <p:nvSpPr>
          <p:cNvPr id="183" name="Shape 183"/>
          <p:cNvSpPr/>
          <p:nvPr>
            <p:ph type="body" sz="half" idx="1"/>
          </p:nvPr>
        </p:nvSpPr>
        <p:spPr>
          <a:xfrm>
            <a:off x="457199" y="1086775"/>
            <a:ext cx="7515902" cy="2224501"/>
          </a:xfrm>
          <a:prstGeom prst="rect">
            <a:avLst/>
          </a:prstGeom>
        </p:spPr>
        <p:txBody>
          <a:bodyPr/>
          <a:lstStyle/>
          <a:p>
            <a:pPr marL="914400" indent="-228600">
              <a:lnSpc>
                <a:spcPct val="100000"/>
              </a:lnSpc>
              <a:spcBef>
                <a:spcPts val="1000"/>
              </a:spcBef>
              <a:buClr>
                <a:srgbClr val="434343"/>
              </a:buClr>
              <a:buSzPct val="100000"/>
              <a:buFont typeface="Trebuchet MS"/>
              <a:buChar char="➢"/>
              <a:defRPr sz="2200"/>
            </a:pPr>
            <a:r>
              <a:t>Signing Certificates</a:t>
            </a:r>
          </a:p>
          <a:p>
            <a:pPr lvl="1" marL="1371600" indent="-342900">
              <a:lnSpc>
                <a:spcPct val="100000"/>
              </a:lnSpc>
              <a:spcBef>
                <a:spcPts val="1000"/>
              </a:spcBef>
              <a:buClr>
                <a:srgbClr val="434343"/>
              </a:buClr>
              <a:buSzPct val="100000"/>
              <a:buFont typeface="Helvetica"/>
              <a:buChar char="○"/>
            </a:pPr>
            <a:r>
              <a:t>Is the file signed?</a:t>
            </a:r>
            <a:endParaRPr sz="1400"/>
          </a:p>
          <a:p>
            <a:pPr lvl="1" marL="1371600" indent="-342900">
              <a:lnSpc>
                <a:spcPct val="100000"/>
              </a:lnSpc>
              <a:spcBef>
                <a:spcPts val="1000"/>
              </a:spcBef>
              <a:buClr>
                <a:srgbClr val="434343"/>
              </a:buClr>
              <a:buSzPct val="100000"/>
              <a:buFont typeface="Helvetica"/>
              <a:buChar char="○"/>
            </a:pPr>
            <a:r>
              <a:t>Who signed it?</a:t>
            </a:r>
            <a:endParaRPr sz="1400"/>
          </a:p>
          <a:p>
            <a:pPr lvl="1" marL="1371600" indent="-342900">
              <a:lnSpc>
                <a:spcPct val="100000"/>
              </a:lnSpc>
              <a:spcBef>
                <a:spcPts val="1000"/>
              </a:spcBef>
              <a:buClr>
                <a:srgbClr val="434343"/>
              </a:buClr>
              <a:buSzPct val="100000"/>
              <a:buFont typeface="Helvetica"/>
              <a:buChar char="○"/>
            </a:pPr>
            <a:r>
              <a:t>Indicator of CA compromise?</a:t>
            </a:r>
          </a:p>
        </p:txBody>
      </p:sp>
      <p:sp>
        <p:nvSpPr>
          <p:cNvPr id="184" name="Shape 184"/>
          <p:cNvSpPr/>
          <p:nvPr>
            <p:ph type="sldNum" sz="quarter" idx="2"/>
          </p:nvPr>
        </p:nvSpPr>
        <p:spPr>
          <a:xfrm>
            <a:off x="8728816" y="5369745"/>
            <a:ext cx="280309" cy="36065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2A3990"/>
      </a:lt1>
      <a:dk2>
        <a:srgbClr val="A7A7A7"/>
      </a:dk2>
      <a:lt2>
        <a:srgbClr val="535353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0000FF"/>
      </a:hlink>
      <a:folHlink>
        <a:srgbClr val="FF00FF"/>
      </a:folHlink>
    </a:clrScheme>
    <a:fontScheme name="geometric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geometric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2A39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2A39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0000FF"/>
      </a:hlink>
      <a:folHlink>
        <a:srgbClr val="FF00FF"/>
      </a:folHlink>
    </a:clrScheme>
    <a:fontScheme name="geometric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geometric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2A39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2A399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